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4"/>
  </p:sldMasterIdLst>
  <p:notesMasterIdLst>
    <p:notesMasterId r:id="rId23"/>
  </p:notesMasterIdLst>
  <p:handoutMasterIdLst>
    <p:handoutMasterId r:id="rId24"/>
  </p:handoutMasterIdLst>
  <p:sldIdLst>
    <p:sldId id="256" r:id="rId5"/>
    <p:sldId id="885" r:id="rId6"/>
    <p:sldId id="886" r:id="rId7"/>
    <p:sldId id="888" r:id="rId8"/>
    <p:sldId id="887" r:id="rId9"/>
    <p:sldId id="889" r:id="rId10"/>
    <p:sldId id="890" r:id="rId11"/>
    <p:sldId id="891" r:id="rId12"/>
    <p:sldId id="892" r:id="rId13"/>
    <p:sldId id="893" r:id="rId14"/>
    <p:sldId id="894" r:id="rId15"/>
    <p:sldId id="895" r:id="rId16"/>
    <p:sldId id="896" r:id="rId17"/>
    <p:sldId id="897" r:id="rId18"/>
    <p:sldId id="898" r:id="rId19"/>
    <p:sldId id="899" r:id="rId20"/>
    <p:sldId id="900" r:id="rId21"/>
    <p:sldId id="901" r:id="rId22"/>
  </p:sldIdLst>
  <p:sldSz cx="9144000" cy="6858000" type="screen4x3"/>
  <p:notesSz cx="9928225" cy="6797675"/>
  <p:custDataLst>
    <p:tags r:id="rId2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ephen Rafferty" initials="SR" lastIdx="1" clrIdx="0">
    <p:extLst>
      <p:ext uri="{19B8F6BF-5375-455C-9EA6-DF929625EA0E}">
        <p15:presenceInfo xmlns:p15="http://schemas.microsoft.com/office/powerpoint/2012/main" userId="a04426156b3b4a3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1212"/>
    <a:srgbClr val="FDCFD2"/>
    <a:srgbClr val="FF8B8B"/>
    <a:srgbClr val="D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94" autoAdjust="0"/>
    <p:restoredTop sz="94646" autoAdjust="0"/>
  </p:normalViewPr>
  <p:slideViewPr>
    <p:cSldViewPr>
      <p:cViewPr varScale="1">
        <p:scale>
          <a:sx n="74" d="100"/>
          <a:sy n="74" d="100"/>
        </p:scale>
        <p:origin x="160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5403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2594" y="0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05C127-53EC-4625-8674-123C41A42ABE}" type="datetimeFigureOut">
              <a:rPr lang="en-GB" smtClean="0"/>
              <a:pPr/>
              <a:t>03/08/2018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99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2594" y="6456699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7700F7-D8A8-45F0-BED4-A73ECE48174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63322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2230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3699" y="0"/>
            <a:ext cx="4302230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D4DA8F5-F804-4FB2-8A6B-A884CF09C514}" type="datetimeFigureOut">
              <a:rPr lang="en-US"/>
              <a:pPr>
                <a:defRPr/>
              </a:pPr>
              <a:t>8/3/2018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824" y="3228896"/>
            <a:ext cx="794258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6456612"/>
            <a:ext cx="4302230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3699" y="6456612"/>
            <a:ext cx="4302230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6C00DB4-E585-43D3-9A29-E1C42556C76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23264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80FBC8F-7200-45DD-A4E3-40F9EE471788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45646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40245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61895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63922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71615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09635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50154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40914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23791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63193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523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72677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44853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29013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76679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95954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20007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83062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" Target="../slides/slide10.xm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jpeg"/><Relationship Id="rId5" Type="http://schemas.openxmlformats.org/officeDocument/2006/relationships/slide" Target="../slides/slide12.xml"/><Relationship Id="rId4" Type="http://schemas.openxmlformats.org/officeDocument/2006/relationships/slide" Target="../slides/slide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rookeWest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871566" y="5515444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 b="1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O1 1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 rtlCol="0"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1" name="Round Same Side Corner Rectangle 10">
            <a:hlinkClick r:id="rId2" action="ppaction://hlinksldjump"/>
          </p:cNvPr>
          <p:cNvSpPr/>
          <p:nvPr userDrawn="1"/>
        </p:nvSpPr>
        <p:spPr>
          <a:xfrm>
            <a:off x="205094" y="593304"/>
            <a:ext cx="2376251" cy="387424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2.1  - Planned Economic</a:t>
            </a:r>
            <a:r>
              <a:rPr lang="en-GB" sz="12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System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ound Same Side Corner Rectangle 16">
            <a:hlinkClick r:id="rId3" action="ppaction://hlinksldjump"/>
          </p:cNvPr>
          <p:cNvSpPr/>
          <p:nvPr userDrawn="1"/>
        </p:nvSpPr>
        <p:spPr>
          <a:xfrm>
            <a:off x="2632182" y="620688"/>
            <a:ext cx="1897361" cy="360040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2.2 - Supply and Demand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ound Same Side Corner Rectangle 17">
            <a:hlinkClick r:id="rId4" action="ppaction://hlinksldjump"/>
          </p:cNvPr>
          <p:cNvSpPr/>
          <p:nvPr userDrawn="1"/>
        </p:nvSpPr>
        <p:spPr>
          <a:xfrm>
            <a:off x="4580380" y="617838"/>
            <a:ext cx="1164918" cy="362890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2.3 -</a:t>
            </a:r>
            <a:r>
              <a:rPr lang="en-GB" sz="12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Elasticity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ound Same Side Corner Rectangle 18">
            <a:hlinkClick r:id="rId5" action="ppaction://hlinksldjump"/>
          </p:cNvPr>
          <p:cNvSpPr/>
          <p:nvPr userDrawn="1"/>
        </p:nvSpPr>
        <p:spPr>
          <a:xfrm>
            <a:off x="5796136" y="620688"/>
            <a:ext cx="1537750" cy="360040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2.4 – Market Failure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ontent Placeholder 1"/>
          <p:cNvSpPr txBox="1">
            <a:spLocks/>
          </p:cNvSpPr>
          <p:nvPr/>
        </p:nvSpPr>
        <p:spPr>
          <a:xfrm>
            <a:off x="177105" y="983578"/>
            <a:ext cx="8752613" cy="575779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>
            <a:noAutofit/>
          </a:bodyPr>
          <a:lstStyle/>
          <a:p>
            <a:pPr marL="109728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109728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23696"/>
            <a:ext cx="936104" cy="899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-13648" y="5937012"/>
            <a:ext cx="3203848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1" y="5924550"/>
            <a:ext cx="2339752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949279"/>
            <a:ext cx="1913746" cy="922841"/>
          </a:xfrm>
          <a:prstGeom prst="rtTriangle">
            <a:avLst/>
          </a:prstGeom>
          <a:blipFill>
            <a:blip r:embed="rId4" cstate="print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5" name="Straight Connector 14"/>
          <p:cNvCxnSpPr>
            <a:stCxn id="14" idx="0"/>
            <a:endCxn id="14" idx="4"/>
          </p:cNvCxnSpPr>
          <p:nvPr/>
        </p:nvCxnSpPr>
        <p:spPr>
          <a:xfrm rot="16200000" flipH="1">
            <a:off x="489410" y="5453826"/>
            <a:ext cx="922841" cy="1913746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857256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000108"/>
            <a:ext cx="8229600" cy="4929222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11" r:id="rId2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4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Calibri" pitchFamily="34" charset="0"/>
          <a:ea typeface="+mj-ea"/>
          <a:cs typeface="Calibri" pitchFamily="34" charset="0"/>
        </a:defRPr>
      </a:lvl1pPr>
      <a:extLst/>
    </p:titleStyle>
    <p:bodyStyle>
      <a:lvl1pPr marL="365760" indent="-256032" algn="l" rtl="0" eaLnBrk="1" latinLnBrk="0" hangingPunct="1">
        <a:spcBef>
          <a:spcPts val="0"/>
        </a:spcBef>
        <a:spcAft>
          <a:spcPts val="60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621792" indent="-228600" algn="l" rtl="0" eaLnBrk="1" latinLnBrk="0" hangingPunct="1">
        <a:spcBef>
          <a:spcPts val="0"/>
        </a:spcBef>
        <a:spcAft>
          <a:spcPts val="600"/>
        </a:spcAft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2pPr>
      <a:lvl3pPr marL="859536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3pPr>
      <a:lvl4pPr marL="1143000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4pPr>
      <a:lvl5pPr marL="1371600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5610252"/>
            <a:ext cx="9001000" cy="771076"/>
          </a:xfrm>
        </p:spPr>
        <p:txBody>
          <a:bodyPr rtlCol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36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LO2 – The Allocation of Resources, Supply and Demand, Elasticity and Market Failure</a:t>
            </a:r>
            <a:endParaRPr lang="en-GB" sz="24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51520" y="260648"/>
            <a:ext cx="8640960" cy="170843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907704" y="332656"/>
            <a:ext cx="691276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200" dirty="0" smtClean="0"/>
              <a:t> Cambridge IGCSE - Economics</a:t>
            </a:r>
            <a:r>
              <a:rPr lang="en-GB" sz="3200" b="1" dirty="0" smtClean="0"/>
              <a:t> </a:t>
            </a:r>
          </a:p>
          <a:p>
            <a:pPr algn="r"/>
            <a:r>
              <a:rPr lang="en-GB" sz="3200" b="1" dirty="0" smtClean="0"/>
              <a:t>LO2 – The Allocation of Resources</a:t>
            </a:r>
          </a:p>
          <a:p>
            <a:pPr algn="r"/>
            <a:r>
              <a:rPr lang="en-GB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2017-2019 - Course Code: 0455</a:t>
            </a:r>
            <a:endParaRPr lang="en-GB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26" name="Picture 2" descr="Image result for economic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044822"/>
            <a:ext cx="6552728" cy="2882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1666400" cy="160043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2.3 – </a:t>
            </a:r>
            <a:r>
              <a:rPr lang="en-GB" sz="4000" dirty="0" smtClean="0"/>
              <a:t>Price Elasticity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251519" y="1052736"/>
            <a:ext cx="8568953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9"/>
              <a:tabLst>
                <a:tab pos="811213" algn="l"/>
                <a:tab pos="8348663" algn="r"/>
              </a:tabLst>
            </a:pPr>
            <a:r>
              <a:rPr lang="en-US" sz="2000" dirty="0"/>
              <a:t>Shanchez Sunglasses sells 240 pairs of its best-selling sunglasses at $250 each per month. </a:t>
            </a:r>
            <a:r>
              <a:rPr lang="en-US" sz="2000" dirty="0" smtClean="0"/>
              <a:t>Following an </a:t>
            </a:r>
            <a:r>
              <a:rPr lang="en-US" sz="2000" dirty="0"/>
              <a:t>increase in price to $280, Shanchez Sunglasses discovers that the quantity demanded falls </a:t>
            </a:r>
            <a:r>
              <a:rPr lang="en-US" sz="2000" dirty="0" smtClean="0"/>
              <a:t>to 215 units per month.</a:t>
            </a:r>
            <a:br>
              <a:rPr lang="en-US" sz="2000" dirty="0" smtClean="0"/>
            </a:br>
            <a:r>
              <a:rPr lang="en-US" sz="2000" b="1" dirty="0" smtClean="0"/>
              <a:t>a</a:t>
            </a:r>
            <a:r>
              <a:rPr lang="en-US" sz="2000" dirty="0" smtClean="0"/>
              <a:t> 	Calculate </a:t>
            </a:r>
            <a:r>
              <a:rPr lang="en-US" sz="2000" dirty="0"/>
              <a:t>the price elasticity of demand for Shanchez Sunglasses' best-selling sunglasses. </a:t>
            </a:r>
            <a:r>
              <a:rPr lang="en-US" sz="2000" dirty="0" smtClean="0"/>
              <a:t>	</a:t>
            </a:r>
            <a:r>
              <a:rPr lang="en-US" sz="2000" dirty="0"/>
              <a:t>[2]</a:t>
            </a:r>
            <a:br>
              <a:rPr lang="en-US" sz="2000" dirty="0"/>
            </a:b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________________________________________________________</a:t>
            </a:r>
            <a:r>
              <a:rPr lang="en-US" sz="2000" dirty="0" smtClean="0"/>
              <a:t>________________________________________________________________________________________________________________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b="1" dirty="0"/>
              <a:t>b</a:t>
            </a:r>
            <a:r>
              <a:rPr lang="en-US" sz="2000" dirty="0"/>
              <a:t> </a:t>
            </a:r>
            <a:r>
              <a:rPr lang="en-US" sz="2000" dirty="0" smtClean="0"/>
              <a:t>	Using </a:t>
            </a:r>
            <a:r>
              <a:rPr lang="en-US" sz="2000" dirty="0"/>
              <a:t>your answer from Question 9a above, explain how knowledge of price elasticity </a:t>
            </a:r>
            <a:r>
              <a:rPr lang="en-US" sz="2000" dirty="0" smtClean="0"/>
              <a:t>of demand </a:t>
            </a:r>
            <a:r>
              <a:rPr lang="en-US" sz="2000" dirty="0"/>
              <a:t>(PED) can be of use </a:t>
            </a:r>
            <a:r>
              <a:rPr lang="en-US" sz="2000" dirty="0" smtClean="0"/>
              <a:t>to Shanchez </a:t>
            </a:r>
            <a:r>
              <a:rPr lang="en-US" sz="2000" dirty="0"/>
              <a:t>Sunglasses</a:t>
            </a:r>
            <a:r>
              <a:rPr lang="en-US" sz="2000" dirty="0" smtClean="0"/>
              <a:t>.	[2]</a:t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________________________________________________________________________________________________________________________________________________________________________</a:t>
            </a:r>
            <a:r>
              <a:rPr lang="en-US" sz="2000" dirty="0"/>
              <a:t>________________________________________________________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73945063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2.3 – </a:t>
            </a:r>
            <a:r>
              <a:rPr lang="en-GB" sz="4000" dirty="0" smtClean="0"/>
              <a:t>Price Elasticity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251519" y="1052736"/>
            <a:ext cx="8568953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10"/>
              <a:tabLst>
                <a:tab pos="811213" algn="l"/>
                <a:tab pos="8348663" algn="r"/>
              </a:tabLst>
            </a:pPr>
            <a:r>
              <a:rPr lang="en-US" sz="2000" dirty="0"/>
              <a:t>With the use of appropriate examples, explain three factors that determine the value of </a:t>
            </a:r>
            <a:r>
              <a:rPr lang="en-US" sz="2000" dirty="0" smtClean="0"/>
              <a:t>price elasticity </a:t>
            </a:r>
            <a:r>
              <a:rPr lang="en-US" sz="2000" dirty="0"/>
              <a:t>of supply (PES</a:t>
            </a:r>
            <a:r>
              <a:rPr lang="en-US" sz="2000" dirty="0" smtClean="0"/>
              <a:t>).	[6]</a:t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 ________________________________________________________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98614047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2.4 – </a:t>
            </a:r>
            <a:r>
              <a:rPr lang="en-GB" sz="4000" dirty="0" smtClean="0"/>
              <a:t>Market Failure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251519" y="1052736"/>
            <a:ext cx="8568953" cy="5647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  <a:tabLst>
                <a:tab pos="811213" algn="l"/>
                <a:tab pos="8348663" algn="r"/>
              </a:tabLst>
            </a:pPr>
            <a:r>
              <a:rPr lang="en-US" sz="1900" dirty="0" smtClean="0"/>
              <a:t>Which </a:t>
            </a:r>
            <a:r>
              <a:rPr lang="en-US" sz="1900" dirty="0"/>
              <a:t>of the following is not an example of market </a:t>
            </a:r>
            <a:r>
              <a:rPr lang="en-US" sz="1900" dirty="0" smtClean="0"/>
              <a:t>failure?</a:t>
            </a:r>
            <a:br>
              <a:rPr lang="en-US" sz="1900" dirty="0" smtClean="0"/>
            </a:br>
            <a:r>
              <a:rPr lang="en-US" sz="1900" b="1" dirty="0" smtClean="0"/>
              <a:t>A </a:t>
            </a:r>
            <a:r>
              <a:rPr lang="en-US" sz="1900" dirty="0" smtClean="0"/>
              <a:t>	Air pollution</a:t>
            </a:r>
            <a:br>
              <a:rPr lang="en-US" sz="1900" dirty="0" smtClean="0"/>
            </a:br>
            <a:r>
              <a:rPr lang="en-US" sz="1900" b="1" dirty="0" smtClean="0"/>
              <a:t>B</a:t>
            </a:r>
            <a:r>
              <a:rPr lang="en-US" sz="1900" dirty="0" smtClean="0"/>
              <a:t> 	Congestion </a:t>
            </a:r>
            <a:r>
              <a:rPr lang="en-US" sz="1900" dirty="0"/>
              <a:t>caused by the number of cars on the </a:t>
            </a:r>
            <a:r>
              <a:rPr lang="en-US" sz="1900" dirty="0" smtClean="0"/>
              <a:t>road</a:t>
            </a:r>
            <a:br>
              <a:rPr lang="en-US" sz="1900" dirty="0" smtClean="0"/>
            </a:br>
            <a:r>
              <a:rPr lang="en-US" sz="1900" b="1" dirty="0" smtClean="0"/>
              <a:t>C</a:t>
            </a:r>
            <a:r>
              <a:rPr lang="en-US" sz="1900" dirty="0" smtClean="0"/>
              <a:t> 	Car </a:t>
            </a:r>
            <a:r>
              <a:rPr lang="en-US" sz="1900" dirty="0"/>
              <a:t>parks in a town </a:t>
            </a:r>
            <a:r>
              <a:rPr lang="en-US" sz="1900" dirty="0" err="1" smtClean="0"/>
              <a:t>centre</a:t>
            </a:r>
            <a:r>
              <a:rPr lang="en-US" sz="1900" dirty="0" smtClean="0"/>
              <a:t/>
            </a:r>
            <a:br>
              <a:rPr lang="en-US" sz="1900" dirty="0" smtClean="0"/>
            </a:br>
            <a:r>
              <a:rPr lang="en-US" sz="1900" b="1" dirty="0" smtClean="0"/>
              <a:t>D</a:t>
            </a:r>
            <a:r>
              <a:rPr lang="en-US" sz="1900" dirty="0" smtClean="0"/>
              <a:t> 	A </a:t>
            </a:r>
            <a:r>
              <a:rPr lang="en-US" sz="1900" dirty="0"/>
              <a:t>supermarket charging high prices because of its monopoly </a:t>
            </a:r>
            <a:r>
              <a:rPr lang="en-US" sz="1900" dirty="0" smtClean="0"/>
              <a:t>power</a:t>
            </a:r>
          </a:p>
          <a:p>
            <a:pPr marL="457200" indent="-457200">
              <a:buFont typeface="+mj-lt"/>
              <a:buAutoNum type="arabicPeriod"/>
              <a:tabLst>
                <a:tab pos="811213" algn="l"/>
                <a:tab pos="8348663" algn="r"/>
              </a:tabLst>
            </a:pPr>
            <a:r>
              <a:rPr lang="en-US" sz="1900" dirty="0" smtClean="0"/>
              <a:t>A </a:t>
            </a:r>
            <a:r>
              <a:rPr lang="en-US" sz="1900" dirty="0"/>
              <a:t>possible solution for traffic congestion is </a:t>
            </a:r>
            <a:r>
              <a:rPr lang="en-US" sz="1900" dirty="0" smtClean="0"/>
              <a:t>to</a:t>
            </a:r>
            <a:br>
              <a:rPr lang="en-US" sz="1900" dirty="0" smtClean="0"/>
            </a:br>
            <a:r>
              <a:rPr lang="en-US" sz="1900" b="1" dirty="0" smtClean="0"/>
              <a:t>A</a:t>
            </a:r>
            <a:r>
              <a:rPr lang="en-US" sz="1900" dirty="0" smtClean="0"/>
              <a:t> 	Build </a:t>
            </a:r>
            <a:r>
              <a:rPr lang="en-US" sz="1900" dirty="0"/>
              <a:t>more </a:t>
            </a:r>
            <a:r>
              <a:rPr lang="en-US" sz="1900" dirty="0" smtClean="0"/>
              <a:t>roads</a:t>
            </a:r>
            <a:br>
              <a:rPr lang="en-US" sz="1900" dirty="0" smtClean="0"/>
            </a:br>
            <a:r>
              <a:rPr lang="en-US" sz="1900" b="1" dirty="0" smtClean="0"/>
              <a:t>B</a:t>
            </a:r>
            <a:r>
              <a:rPr lang="en-US" sz="1900" dirty="0" smtClean="0"/>
              <a:t> 	Increase tax on cars</a:t>
            </a:r>
            <a:br>
              <a:rPr lang="en-US" sz="1900" dirty="0" smtClean="0"/>
            </a:br>
            <a:r>
              <a:rPr lang="en-US" sz="1900" b="1" dirty="0" smtClean="0"/>
              <a:t>C</a:t>
            </a:r>
            <a:r>
              <a:rPr lang="en-US" sz="1900" dirty="0" smtClean="0"/>
              <a:t> 	Create </a:t>
            </a:r>
            <a:r>
              <a:rPr lang="en-US" sz="1900" dirty="0"/>
              <a:t>more car </a:t>
            </a:r>
            <a:r>
              <a:rPr lang="en-US" sz="1900" dirty="0" smtClean="0"/>
              <a:t>parks</a:t>
            </a:r>
            <a:br>
              <a:rPr lang="en-US" sz="1900" dirty="0" smtClean="0"/>
            </a:br>
            <a:r>
              <a:rPr lang="en-US" sz="1900" b="1" dirty="0" smtClean="0"/>
              <a:t>D</a:t>
            </a:r>
            <a:r>
              <a:rPr lang="en-US" sz="1900" dirty="0" smtClean="0"/>
              <a:t> 	Improve </a:t>
            </a:r>
            <a:r>
              <a:rPr lang="en-US" sz="1900" dirty="0"/>
              <a:t>road </a:t>
            </a:r>
            <a:r>
              <a:rPr lang="en-US" sz="1900" dirty="0" smtClean="0"/>
              <a:t>safety</a:t>
            </a:r>
          </a:p>
          <a:p>
            <a:pPr marL="457200" indent="-457200">
              <a:buFont typeface="+mj-lt"/>
              <a:buAutoNum type="arabicPeriod"/>
              <a:tabLst>
                <a:tab pos="811213" algn="l"/>
                <a:tab pos="8348663" algn="r"/>
              </a:tabLst>
            </a:pPr>
            <a:r>
              <a:rPr lang="en-US" sz="1900" dirty="0" smtClean="0"/>
              <a:t>A </a:t>
            </a:r>
            <a:r>
              <a:rPr lang="en-US" sz="1900" dirty="0"/>
              <a:t>government decides to build another airport terminal at an existing airport. This will increase </a:t>
            </a:r>
            <a:r>
              <a:rPr lang="en-US" sz="1900" dirty="0" smtClean="0"/>
              <a:t>air and </a:t>
            </a:r>
            <a:r>
              <a:rPr lang="en-US" sz="1900" dirty="0"/>
              <a:t>road traffic around the airport but will also increase trade and tourism and create business </a:t>
            </a:r>
            <a:r>
              <a:rPr lang="en-US" sz="1900" dirty="0" smtClean="0"/>
              <a:t>and employment </a:t>
            </a:r>
            <a:r>
              <a:rPr lang="en-US" sz="1900" dirty="0"/>
              <a:t>opportunities. Which economic concepts are not mentioned in the above </a:t>
            </a:r>
            <a:r>
              <a:rPr lang="en-US" sz="1900" dirty="0" smtClean="0"/>
              <a:t>statements?</a:t>
            </a:r>
            <a:br>
              <a:rPr lang="en-US" sz="1900" dirty="0" smtClean="0"/>
            </a:br>
            <a:r>
              <a:rPr lang="en-US" sz="1900" b="1" dirty="0" smtClean="0"/>
              <a:t>A</a:t>
            </a:r>
            <a:r>
              <a:rPr lang="en-US" sz="1900" dirty="0" smtClean="0"/>
              <a:t> 	External costs</a:t>
            </a:r>
            <a:br>
              <a:rPr lang="en-US" sz="1900" dirty="0" smtClean="0"/>
            </a:br>
            <a:r>
              <a:rPr lang="en-US" sz="1900" b="1" dirty="0" smtClean="0"/>
              <a:t>B</a:t>
            </a:r>
            <a:r>
              <a:rPr lang="en-US" sz="1900" dirty="0" smtClean="0"/>
              <a:t> 	External benefits</a:t>
            </a:r>
            <a:br>
              <a:rPr lang="en-US" sz="1900" dirty="0" smtClean="0"/>
            </a:br>
            <a:r>
              <a:rPr lang="en-US" sz="1900" b="1" dirty="0" smtClean="0"/>
              <a:t>C</a:t>
            </a:r>
            <a:r>
              <a:rPr lang="en-US" sz="1900" dirty="0" smtClean="0"/>
              <a:t> 	Opportunity cost</a:t>
            </a:r>
            <a:br>
              <a:rPr lang="en-US" sz="1900" dirty="0" smtClean="0"/>
            </a:br>
            <a:r>
              <a:rPr lang="en-US" sz="1900" b="1" dirty="0" smtClean="0"/>
              <a:t>D</a:t>
            </a:r>
            <a:r>
              <a:rPr lang="en-US" sz="1900" dirty="0" smtClean="0"/>
              <a:t> 	Conservation </a:t>
            </a:r>
            <a:r>
              <a:rPr lang="en-US" sz="1900" dirty="0"/>
              <a:t>of resources</a:t>
            </a:r>
            <a:endParaRPr lang="en-US" sz="1900" dirty="0" smtClean="0"/>
          </a:p>
        </p:txBody>
      </p:sp>
    </p:spTree>
    <p:extLst>
      <p:ext uri="{BB962C8B-B14F-4D97-AF65-F5344CB8AC3E}">
        <p14:creationId xmlns:p14="http://schemas.microsoft.com/office/powerpoint/2010/main" val="166424661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2.4 – </a:t>
            </a:r>
            <a:r>
              <a:rPr lang="en-GB" sz="4000" dirty="0" smtClean="0"/>
              <a:t>Market Failure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251519" y="1052736"/>
            <a:ext cx="8568953" cy="5647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4"/>
              <a:tabLst>
                <a:tab pos="811213" algn="l"/>
                <a:tab pos="8348663" algn="r"/>
              </a:tabLst>
            </a:pPr>
            <a:r>
              <a:rPr lang="en-US" sz="1900" dirty="0" smtClean="0"/>
              <a:t>Which </a:t>
            </a:r>
            <a:r>
              <a:rPr lang="en-US" sz="1900" dirty="0"/>
              <a:t>of the following is most likely to reduce the demand for electric </a:t>
            </a:r>
            <a:r>
              <a:rPr lang="en-US" sz="1900" dirty="0" smtClean="0"/>
              <a:t>cars?</a:t>
            </a:r>
            <a:br>
              <a:rPr lang="en-US" sz="1900" dirty="0" smtClean="0"/>
            </a:br>
            <a:r>
              <a:rPr lang="en-US" sz="1900" b="1" dirty="0" smtClean="0"/>
              <a:t>A</a:t>
            </a:r>
            <a:r>
              <a:rPr lang="en-US" sz="1900" dirty="0" smtClean="0"/>
              <a:t> 	An </a:t>
            </a:r>
            <a:r>
              <a:rPr lang="en-US" sz="1900" dirty="0"/>
              <a:t>increase in tax on petrol-</a:t>
            </a:r>
            <a:r>
              <a:rPr lang="en-US" sz="1900" dirty="0" err="1"/>
              <a:t>fuelled</a:t>
            </a:r>
            <a:r>
              <a:rPr lang="en-US" sz="1900" dirty="0"/>
              <a:t> </a:t>
            </a:r>
            <a:r>
              <a:rPr lang="en-US" sz="1900" dirty="0" smtClean="0"/>
              <a:t>cars</a:t>
            </a:r>
            <a:br>
              <a:rPr lang="en-US" sz="1900" dirty="0" smtClean="0"/>
            </a:br>
            <a:r>
              <a:rPr lang="en-US" sz="1900" b="1" dirty="0" smtClean="0"/>
              <a:t>B</a:t>
            </a:r>
            <a:r>
              <a:rPr lang="en-US" sz="1900" dirty="0" smtClean="0"/>
              <a:t> 	A </a:t>
            </a:r>
            <a:r>
              <a:rPr lang="en-US" sz="1900" dirty="0"/>
              <a:t>government subsidy on the price of electric </a:t>
            </a:r>
            <a:r>
              <a:rPr lang="en-US" sz="1900" dirty="0" smtClean="0"/>
              <a:t>cars</a:t>
            </a:r>
            <a:br>
              <a:rPr lang="en-US" sz="1900" dirty="0" smtClean="0"/>
            </a:br>
            <a:r>
              <a:rPr lang="en-US" sz="1900" b="1" dirty="0" smtClean="0"/>
              <a:t>C</a:t>
            </a:r>
            <a:r>
              <a:rPr lang="en-US" sz="1900" dirty="0" smtClean="0"/>
              <a:t> 	A </a:t>
            </a:r>
            <a:r>
              <a:rPr lang="en-US" sz="1900" dirty="0"/>
              <a:t>fall in the price of </a:t>
            </a:r>
            <a:r>
              <a:rPr lang="en-US" sz="1900" dirty="0" smtClean="0"/>
              <a:t>petrol</a:t>
            </a:r>
            <a:br>
              <a:rPr lang="en-US" sz="1900" dirty="0" smtClean="0"/>
            </a:br>
            <a:r>
              <a:rPr lang="en-US" sz="1900" b="1" dirty="0" smtClean="0"/>
              <a:t>D</a:t>
            </a:r>
            <a:r>
              <a:rPr lang="en-US" sz="1900" dirty="0" smtClean="0"/>
              <a:t> 	Increased </a:t>
            </a:r>
            <a:r>
              <a:rPr lang="en-US" sz="1900" dirty="0"/>
              <a:t>advertising for electric cars</a:t>
            </a:r>
          </a:p>
          <a:p>
            <a:pPr marL="457200" indent="-457200">
              <a:buFont typeface="+mj-lt"/>
              <a:buAutoNum type="arabicPeriod" startAt="4"/>
              <a:tabLst>
                <a:tab pos="811213" algn="l"/>
                <a:tab pos="8348663" algn="r"/>
              </a:tabLst>
            </a:pPr>
            <a:r>
              <a:rPr lang="en-US" sz="1900" dirty="0" smtClean="0"/>
              <a:t>Which </a:t>
            </a:r>
            <a:r>
              <a:rPr lang="en-US" sz="1900" dirty="0"/>
              <a:t>of the following does not provide external benefits to </a:t>
            </a:r>
            <a:r>
              <a:rPr lang="en-US" sz="1900" dirty="0" smtClean="0"/>
              <a:t>society?</a:t>
            </a:r>
            <a:br>
              <a:rPr lang="en-US" sz="1900" dirty="0" smtClean="0"/>
            </a:br>
            <a:r>
              <a:rPr lang="en-US" sz="1900" b="1" dirty="0" smtClean="0"/>
              <a:t>A</a:t>
            </a:r>
            <a:r>
              <a:rPr lang="en-US" sz="1900" dirty="0" smtClean="0"/>
              <a:t> 	New </a:t>
            </a:r>
            <a:r>
              <a:rPr lang="en-US" sz="1900" dirty="0"/>
              <a:t>public housing funded by the </a:t>
            </a:r>
            <a:r>
              <a:rPr lang="en-US" sz="1900" dirty="0" smtClean="0"/>
              <a:t>government</a:t>
            </a:r>
            <a:br>
              <a:rPr lang="en-US" sz="1900" dirty="0" smtClean="0"/>
            </a:br>
            <a:r>
              <a:rPr lang="en-US" sz="1900" b="1" dirty="0" smtClean="0"/>
              <a:t>B</a:t>
            </a:r>
            <a:r>
              <a:rPr lang="en-US" sz="1900" dirty="0" smtClean="0"/>
              <a:t> 	A </a:t>
            </a:r>
            <a:r>
              <a:rPr lang="en-US" sz="1900" dirty="0"/>
              <a:t>new history </a:t>
            </a:r>
            <a:r>
              <a:rPr lang="en-US" sz="1900" dirty="0" smtClean="0"/>
              <a:t>museum</a:t>
            </a:r>
            <a:br>
              <a:rPr lang="en-US" sz="1900" dirty="0" smtClean="0"/>
            </a:br>
            <a:r>
              <a:rPr lang="en-US" sz="1900" b="1" dirty="0" smtClean="0"/>
              <a:t>C</a:t>
            </a:r>
            <a:r>
              <a:rPr lang="en-US" sz="1900" dirty="0" smtClean="0"/>
              <a:t> 	A </a:t>
            </a:r>
            <a:r>
              <a:rPr lang="en-US" sz="1900" dirty="0"/>
              <a:t>public </a:t>
            </a:r>
            <a:r>
              <a:rPr lang="en-US" sz="1900" dirty="0" smtClean="0"/>
              <a:t>park</a:t>
            </a:r>
            <a:br>
              <a:rPr lang="en-US" sz="1900" dirty="0" smtClean="0"/>
            </a:br>
            <a:r>
              <a:rPr lang="en-US" sz="1900" b="1" dirty="0" smtClean="0"/>
              <a:t>D</a:t>
            </a:r>
            <a:r>
              <a:rPr lang="en-US" sz="1900" dirty="0" smtClean="0"/>
              <a:t> 	A </a:t>
            </a:r>
            <a:r>
              <a:rPr lang="en-US" sz="1900" dirty="0"/>
              <a:t>local college that provides education and training to increase people's skills and </a:t>
            </a:r>
            <a:r>
              <a:rPr lang="en-US" sz="1900" dirty="0" smtClean="0"/>
              <a:t>qualifications</a:t>
            </a:r>
          </a:p>
          <a:p>
            <a:pPr marL="457200" indent="-457200">
              <a:buFont typeface="+mj-lt"/>
              <a:buAutoNum type="arabicPeriod" startAt="4"/>
              <a:tabLst>
                <a:tab pos="811213" algn="l"/>
                <a:tab pos="8348663" algn="r"/>
              </a:tabLst>
            </a:pPr>
            <a:r>
              <a:rPr lang="en-US" sz="1900" dirty="0" smtClean="0"/>
              <a:t>Give </a:t>
            </a:r>
            <a:r>
              <a:rPr lang="en-US" sz="1900" dirty="0"/>
              <a:t>two examples of goods and/or services that are provided by a government because they </a:t>
            </a:r>
            <a:r>
              <a:rPr lang="en-US" sz="1900" dirty="0" smtClean="0"/>
              <a:t>would otherwise </a:t>
            </a:r>
            <a:r>
              <a:rPr lang="en-US" sz="1900" dirty="0"/>
              <a:t>be under-consumed by society. </a:t>
            </a:r>
            <a:r>
              <a:rPr lang="en-US" sz="1900" dirty="0" smtClean="0"/>
              <a:t>	[2]</a:t>
            </a:r>
            <a:br>
              <a:rPr lang="en-US" sz="1900" dirty="0" smtClean="0"/>
            </a:br>
            <a:r>
              <a:rPr lang="en-US" sz="1900" dirty="0" smtClean="0"/>
              <a:t>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112862937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2.4 – </a:t>
            </a:r>
            <a:r>
              <a:rPr lang="en-GB" sz="4000" dirty="0" smtClean="0"/>
              <a:t>Market Failure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251519" y="1052736"/>
            <a:ext cx="8568953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7"/>
              <a:tabLst>
                <a:tab pos="811213" algn="l"/>
                <a:tab pos="8348663" algn="r"/>
              </a:tabLst>
            </a:pPr>
            <a:r>
              <a:rPr lang="en-US" sz="1600" dirty="0" smtClean="0"/>
              <a:t>The </a:t>
            </a:r>
            <a:r>
              <a:rPr lang="en-US" sz="1600" dirty="0"/>
              <a:t>development of Macau, a Special Administrative Region of China, as a Las Vegas style </a:t>
            </a:r>
            <a:r>
              <a:rPr lang="en-US" sz="1600" dirty="0" smtClean="0"/>
              <a:t>gambling </a:t>
            </a:r>
            <a:r>
              <a:rPr lang="en-US" sz="1600" dirty="0" err="1" smtClean="0"/>
              <a:t>centre</a:t>
            </a:r>
            <a:r>
              <a:rPr lang="en-US" sz="1600" dirty="0" smtClean="0"/>
              <a:t> </a:t>
            </a:r>
            <a:r>
              <a:rPr lang="en-US" sz="1600" dirty="0"/>
              <a:t>has brought mass tourism and many job opportunities to the region. The construction </a:t>
            </a:r>
            <a:r>
              <a:rPr lang="en-US" sz="1600" dirty="0" smtClean="0"/>
              <a:t>of casinos </a:t>
            </a:r>
            <a:r>
              <a:rPr lang="en-US" sz="1600" dirty="0"/>
              <a:t>and hotels has required reclamation </a:t>
            </a:r>
            <a:r>
              <a:rPr lang="en-US" sz="1600" dirty="0" smtClean="0"/>
              <a:t>of the </a:t>
            </a:r>
            <a:r>
              <a:rPr lang="en-US" sz="1600" dirty="0"/>
              <a:t>sea, a loss of vegetation and areas of </a:t>
            </a:r>
            <a:r>
              <a:rPr lang="en-US" sz="1600" dirty="0" smtClean="0"/>
              <a:t>natural beauty </a:t>
            </a:r>
            <a:r>
              <a:rPr lang="en-US" sz="1600" dirty="0"/>
              <a:t>and a loss of local culture. Identify and explain two examples of market failure which </a:t>
            </a:r>
            <a:r>
              <a:rPr lang="en-US" sz="1600" dirty="0" smtClean="0"/>
              <a:t>have occurred </a:t>
            </a:r>
            <a:r>
              <a:rPr lang="en-US" sz="1600" dirty="0"/>
              <a:t>in Macau. </a:t>
            </a:r>
            <a:r>
              <a:rPr lang="en-US" sz="1600" dirty="0" smtClean="0"/>
              <a:t>	[4]</a:t>
            </a:r>
            <a:br>
              <a:rPr lang="en-US" sz="1600" dirty="0" smtClean="0"/>
            </a:br>
            <a:r>
              <a:rPr lang="en-US" sz="1600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 __________________________________________________________</a:t>
            </a:r>
          </a:p>
          <a:p>
            <a:pPr marL="457200" indent="-457200">
              <a:buFont typeface="+mj-lt"/>
              <a:buAutoNum type="arabicPeriod" startAt="7"/>
              <a:tabLst>
                <a:tab pos="811213" algn="l"/>
                <a:tab pos="8348663" algn="r"/>
              </a:tabLst>
            </a:pPr>
            <a:r>
              <a:rPr lang="en-US" sz="1600" dirty="0" smtClean="0"/>
              <a:t>Speaking </a:t>
            </a:r>
            <a:r>
              <a:rPr lang="en-US" sz="1600" dirty="0"/>
              <a:t>on mobile phones whilst using public transport has been banned in Country X. </a:t>
            </a:r>
            <a:r>
              <a:rPr lang="en-US" sz="1600" dirty="0" smtClean="0"/>
              <a:t>People who </a:t>
            </a:r>
            <a:r>
              <a:rPr lang="en-US" sz="1600" dirty="0"/>
              <a:t>are caught using their mobile phones on public transport are fined $200. Analyse </a:t>
            </a:r>
            <a:r>
              <a:rPr lang="en-US" sz="1600" dirty="0" smtClean="0"/>
              <a:t>the advantages </a:t>
            </a:r>
            <a:r>
              <a:rPr lang="en-US" sz="1600" dirty="0"/>
              <a:t>and disadvantages of regulation and fines as cures for negative externalities caused </a:t>
            </a:r>
            <a:r>
              <a:rPr lang="en-US" sz="1600" dirty="0" smtClean="0"/>
              <a:t>by using </a:t>
            </a:r>
            <a:r>
              <a:rPr lang="en-US" sz="1600" dirty="0"/>
              <a:t>mobile phones on public transport. </a:t>
            </a:r>
            <a:r>
              <a:rPr lang="en-US" sz="1600" dirty="0" smtClean="0"/>
              <a:t>	[6]</a:t>
            </a:r>
            <a:r>
              <a:rPr lang="en-US" sz="1600" dirty="0"/>
              <a:t> </a:t>
            </a:r>
            <a:r>
              <a:rPr lang="en-US" sz="1600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r>
              <a:rPr lang="en-US" sz="1600" dirty="0"/>
              <a:t>______________________________________________________________________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30285506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2.4 – </a:t>
            </a:r>
            <a:r>
              <a:rPr lang="en-GB" sz="4000" dirty="0" smtClean="0"/>
              <a:t>Market Failure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251519" y="1052736"/>
            <a:ext cx="856895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9"/>
              <a:tabLst>
                <a:tab pos="811213" algn="l"/>
                <a:tab pos="8348663" algn="r"/>
              </a:tabLst>
            </a:pPr>
            <a:r>
              <a:rPr lang="en-US" dirty="0"/>
              <a:t>The construction of the Three Gorges Dam in China cost $37 billion. It is the world's largest </a:t>
            </a:r>
            <a:r>
              <a:rPr lang="en-US" dirty="0" smtClean="0"/>
              <a:t>power station</a:t>
            </a:r>
            <a:r>
              <a:rPr lang="en-US" dirty="0"/>
              <a:t>. Over 1 million people were relocated because their homes were destroyed during </a:t>
            </a:r>
            <a:r>
              <a:rPr lang="en-US" dirty="0" smtClean="0"/>
              <a:t>the construction </a:t>
            </a:r>
            <a:r>
              <a:rPr lang="en-US" dirty="0"/>
              <a:t>of the dam and many farmers lost their livelihoods (means of earning income) </a:t>
            </a:r>
            <a:r>
              <a:rPr lang="en-US" dirty="0" smtClean="0"/>
              <a:t>because they </a:t>
            </a:r>
            <a:r>
              <a:rPr lang="en-US" dirty="0"/>
              <a:t>lost their land. Discuss the social costs and social benefits of the construction of the </a:t>
            </a:r>
            <a:r>
              <a:rPr lang="en-US" dirty="0" smtClean="0"/>
              <a:t>Three Gorges </a:t>
            </a:r>
            <a:r>
              <a:rPr lang="en-US" dirty="0"/>
              <a:t>Dam. </a:t>
            </a:r>
            <a:r>
              <a:rPr lang="en-US" dirty="0" smtClean="0"/>
              <a:t>	[8]</a:t>
            </a:r>
            <a:br>
              <a:rPr lang="en-US" dirty="0" smtClean="0"/>
            </a:br>
            <a:r>
              <a:rPr lang="en-US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338023972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2.4 – </a:t>
            </a:r>
            <a:r>
              <a:rPr lang="en-GB" sz="4000" dirty="0" smtClean="0"/>
              <a:t>Market Failure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251519" y="1052736"/>
            <a:ext cx="8568953" cy="558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10"/>
              <a:tabLst>
                <a:tab pos="811213" algn="l"/>
                <a:tab pos="8348663" algn="r"/>
              </a:tabLst>
            </a:pPr>
            <a:r>
              <a:rPr lang="en-US" sz="2100" dirty="0"/>
              <a:t>Students in the USA. Canada and the UK have to pay to go to university. In Sweden the </a:t>
            </a:r>
            <a:r>
              <a:rPr lang="en-US" sz="2100" dirty="0" smtClean="0"/>
              <a:t>government funds </a:t>
            </a:r>
            <a:r>
              <a:rPr lang="en-US" sz="2100" dirty="0"/>
              <a:t>university </a:t>
            </a:r>
            <a:r>
              <a:rPr lang="en-US" sz="2100" dirty="0" smtClean="0"/>
              <a:t>education.</a:t>
            </a:r>
            <a:br>
              <a:rPr lang="en-US" sz="2100" dirty="0" smtClean="0"/>
            </a:br>
            <a:r>
              <a:rPr lang="en-US" sz="2100" b="1" dirty="0" smtClean="0"/>
              <a:t>a</a:t>
            </a:r>
            <a:r>
              <a:rPr lang="en-US" sz="2100" dirty="0" smtClean="0"/>
              <a:t> 	Define</a:t>
            </a:r>
            <a:r>
              <a:rPr lang="en-US" sz="2100" dirty="0"/>
              <a:t>, using an example, what is meant by social benefits. </a:t>
            </a:r>
            <a:r>
              <a:rPr lang="en-US" sz="2100" dirty="0" smtClean="0"/>
              <a:t>	</a:t>
            </a:r>
            <a:r>
              <a:rPr lang="en-US" sz="2100" b="1" dirty="0" smtClean="0"/>
              <a:t>[2]</a:t>
            </a:r>
            <a:r>
              <a:rPr lang="en-US" sz="2100" dirty="0" smtClean="0"/>
              <a:t/>
            </a:r>
            <a:br>
              <a:rPr lang="en-US" sz="2100" dirty="0" smtClean="0"/>
            </a:br>
            <a:r>
              <a:rPr lang="en-US" sz="2100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br>
              <a:rPr lang="en-US" sz="2100" dirty="0" smtClean="0"/>
            </a:br>
            <a:r>
              <a:rPr lang="en-US" sz="2100" b="1" dirty="0" smtClean="0"/>
              <a:t>b</a:t>
            </a:r>
            <a:r>
              <a:rPr lang="en-US" sz="2100" dirty="0" smtClean="0"/>
              <a:t>	Explain </a:t>
            </a:r>
            <a:r>
              <a:rPr lang="en-US" sz="2100" dirty="0"/>
              <a:t>two advantages of charging people for a </a:t>
            </a:r>
            <a:r>
              <a:rPr lang="en-US" sz="2100" dirty="0" smtClean="0"/>
              <a:t>university education</a:t>
            </a:r>
            <a:r>
              <a:rPr lang="en-US" sz="2100" dirty="0"/>
              <a:t>. </a:t>
            </a:r>
            <a:r>
              <a:rPr lang="en-US" sz="2100" dirty="0" smtClean="0"/>
              <a:t>	</a:t>
            </a:r>
            <a:r>
              <a:rPr lang="en-US" sz="2100" b="1" dirty="0" smtClean="0"/>
              <a:t>[4]</a:t>
            </a:r>
            <a:r>
              <a:rPr lang="en-US" sz="2100" dirty="0" smtClean="0"/>
              <a:t/>
            </a:r>
            <a:br>
              <a:rPr lang="en-US" sz="2100" dirty="0" smtClean="0"/>
            </a:br>
            <a:r>
              <a:rPr lang="en-US" sz="2100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290295951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2.4 – </a:t>
            </a:r>
            <a:r>
              <a:rPr lang="en-GB" sz="4000" dirty="0" smtClean="0"/>
              <a:t>Market Failure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251519" y="1052736"/>
            <a:ext cx="8568953" cy="558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10"/>
              <a:tabLst>
                <a:tab pos="811213" algn="l"/>
                <a:tab pos="8348663" algn="r"/>
              </a:tabLst>
            </a:pPr>
            <a:r>
              <a:rPr lang="en-US" sz="2100" dirty="0"/>
              <a:t>Students in the USA. Canada and the UK have to pay to go to university. In Sweden the </a:t>
            </a:r>
            <a:r>
              <a:rPr lang="en-US" sz="2100" dirty="0" smtClean="0"/>
              <a:t>government funds </a:t>
            </a:r>
            <a:r>
              <a:rPr lang="en-US" sz="2100" dirty="0"/>
              <a:t>university </a:t>
            </a:r>
            <a:r>
              <a:rPr lang="en-US" sz="2100" dirty="0" smtClean="0"/>
              <a:t>education.</a:t>
            </a:r>
            <a:br>
              <a:rPr lang="en-US" sz="2100" dirty="0" smtClean="0"/>
            </a:br>
            <a:r>
              <a:rPr lang="en-US" sz="2100" b="1" dirty="0"/>
              <a:t>c</a:t>
            </a:r>
            <a:r>
              <a:rPr lang="en-US" sz="2100" dirty="0"/>
              <a:t> </a:t>
            </a:r>
            <a:r>
              <a:rPr lang="en-US" sz="2100" dirty="0" smtClean="0"/>
              <a:t>	Explain </a:t>
            </a:r>
            <a:r>
              <a:rPr lang="en-US" sz="2100" dirty="0"/>
              <a:t>two disadvantages of charging people for a university education. </a:t>
            </a:r>
            <a:r>
              <a:rPr lang="en-US" sz="2100" dirty="0" smtClean="0"/>
              <a:t>	</a:t>
            </a:r>
            <a:r>
              <a:rPr lang="en-US" sz="2100" b="1" dirty="0" smtClean="0"/>
              <a:t>[4]</a:t>
            </a:r>
            <a:r>
              <a:rPr lang="en-US" sz="2100" dirty="0" smtClean="0"/>
              <a:t/>
            </a:r>
            <a:br>
              <a:rPr lang="en-US" sz="2100" dirty="0" smtClean="0"/>
            </a:br>
            <a:r>
              <a:rPr lang="en-US" sz="2100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br>
              <a:rPr lang="en-US" sz="2100" dirty="0" smtClean="0"/>
            </a:br>
            <a:r>
              <a:rPr lang="en-US" sz="2100" b="1" dirty="0" smtClean="0"/>
              <a:t>d</a:t>
            </a:r>
            <a:r>
              <a:rPr lang="en-US" sz="2100" dirty="0" smtClean="0"/>
              <a:t> 	Draw </a:t>
            </a:r>
            <a:r>
              <a:rPr lang="en-US" sz="2100" dirty="0"/>
              <a:t>a suitable diagram to show the effects of a </a:t>
            </a:r>
            <a:r>
              <a:rPr lang="en-US" sz="2100" dirty="0" smtClean="0"/>
              <a:t>government subsidising </a:t>
            </a:r>
            <a:r>
              <a:rPr lang="en-US" sz="2100" dirty="0"/>
              <a:t>university education </a:t>
            </a:r>
            <a:r>
              <a:rPr lang="en-US" sz="2100" dirty="0" smtClean="0"/>
              <a:t>.	[4]</a:t>
            </a:r>
            <a:br>
              <a:rPr lang="en-US" sz="2100" dirty="0" smtClean="0"/>
            </a:br>
            <a:r>
              <a:rPr lang="en-US" sz="2100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r>
              <a:rPr lang="en-US" sz="2100" dirty="0"/>
              <a:t>_____________________________________________________</a:t>
            </a:r>
            <a:endParaRPr lang="en-US" sz="2100" dirty="0" smtClean="0"/>
          </a:p>
        </p:txBody>
      </p:sp>
    </p:spTree>
    <p:extLst>
      <p:ext uri="{BB962C8B-B14F-4D97-AF65-F5344CB8AC3E}">
        <p14:creationId xmlns:p14="http://schemas.microsoft.com/office/powerpoint/2010/main" val="6621069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2.4 – </a:t>
            </a:r>
            <a:r>
              <a:rPr lang="en-GB" sz="4000" dirty="0" smtClean="0"/>
              <a:t>Market Failure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251519" y="1052736"/>
            <a:ext cx="8568953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10"/>
              <a:tabLst>
                <a:tab pos="811213" algn="l"/>
                <a:tab pos="8348663" algn="r"/>
              </a:tabLst>
            </a:pPr>
            <a:r>
              <a:rPr lang="en-US" sz="2200" dirty="0"/>
              <a:t>Students in the USA. Canada and the UK have to pay to go to university. In Sweden the </a:t>
            </a:r>
            <a:r>
              <a:rPr lang="en-US" sz="2200" dirty="0" smtClean="0"/>
              <a:t>government funds </a:t>
            </a:r>
            <a:r>
              <a:rPr lang="en-US" sz="2200" dirty="0"/>
              <a:t>university </a:t>
            </a:r>
            <a:r>
              <a:rPr lang="en-US" sz="2200" dirty="0" smtClean="0"/>
              <a:t>education.</a:t>
            </a:r>
            <a:br>
              <a:rPr lang="en-US" sz="2200" dirty="0" smtClean="0"/>
            </a:br>
            <a:r>
              <a:rPr lang="en-US" sz="2200" b="1" dirty="0" smtClean="0"/>
              <a:t>e</a:t>
            </a:r>
            <a:r>
              <a:rPr lang="en-US" sz="2200" dirty="0" smtClean="0"/>
              <a:t> </a:t>
            </a:r>
            <a:r>
              <a:rPr lang="en-US" sz="2200" dirty="0"/>
              <a:t>	Discuss the short-term and long-term effects of a government subsidising </a:t>
            </a:r>
            <a:r>
              <a:rPr lang="en-US" sz="2200" dirty="0" smtClean="0"/>
              <a:t>university education</a:t>
            </a:r>
            <a:r>
              <a:rPr lang="en-US" sz="2200" dirty="0"/>
              <a:t>. </a:t>
            </a:r>
            <a:r>
              <a:rPr lang="en-US" sz="2200" dirty="0" smtClean="0"/>
              <a:t>	[8]</a:t>
            </a:r>
            <a:br>
              <a:rPr lang="en-US" sz="2200" dirty="0" smtClean="0"/>
            </a:br>
            <a:r>
              <a:rPr lang="en-US" sz="2200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25168420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2.2 – </a:t>
            </a:r>
            <a:r>
              <a:rPr lang="en-GB" sz="4000" dirty="0" smtClean="0"/>
              <a:t>Demand and Supply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251519" y="1052736"/>
            <a:ext cx="856895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  <a:tabLst>
                <a:tab pos="812800" algn="l"/>
                <a:tab pos="8348663" algn="r"/>
              </a:tabLst>
            </a:pPr>
            <a:r>
              <a:rPr lang="en-US" sz="2000" dirty="0" smtClean="0"/>
              <a:t>The </a:t>
            </a:r>
            <a:r>
              <a:rPr lang="en-US" sz="2000" dirty="0"/>
              <a:t>willingness and ability of customers to pay a given price to buy a good or service is known </a:t>
            </a:r>
            <a:r>
              <a:rPr lang="en-US" sz="2000" dirty="0" smtClean="0"/>
              <a:t>as</a:t>
            </a:r>
            <a:br>
              <a:rPr lang="en-US" sz="2000" dirty="0" smtClean="0"/>
            </a:br>
            <a:r>
              <a:rPr lang="en-US" sz="2000" b="1" dirty="0" smtClean="0"/>
              <a:t>A</a:t>
            </a:r>
            <a:r>
              <a:rPr lang="en-US" sz="2000" dirty="0" smtClean="0"/>
              <a:t> 	Effective demand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Market demand</a:t>
            </a:r>
            <a:br>
              <a:rPr lang="en-US" sz="2000" dirty="0" smtClean="0"/>
            </a:br>
            <a:r>
              <a:rPr lang="en-US" sz="2000" b="1" dirty="0" smtClean="0"/>
              <a:t>C</a:t>
            </a:r>
            <a:r>
              <a:rPr lang="en-US" sz="2000" dirty="0" smtClean="0"/>
              <a:t> 	Quantity demanded</a:t>
            </a:r>
            <a:br>
              <a:rPr lang="en-US" sz="2000" dirty="0" smtClean="0"/>
            </a:br>
            <a:r>
              <a:rPr lang="en-US" sz="2000" b="1" dirty="0" smtClean="0"/>
              <a:t>D</a:t>
            </a:r>
            <a:r>
              <a:rPr lang="en-US" sz="2000" dirty="0" smtClean="0"/>
              <a:t> 	The </a:t>
            </a:r>
            <a:r>
              <a:rPr lang="en-US" sz="2000" dirty="0"/>
              <a:t>law of </a:t>
            </a:r>
            <a:r>
              <a:rPr lang="en-US" sz="2000" dirty="0" smtClean="0"/>
              <a:t>demand</a:t>
            </a:r>
          </a:p>
          <a:p>
            <a:pPr marL="457200" indent="-457200">
              <a:buFont typeface="+mj-lt"/>
              <a:buAutoNum type="arabicPeriod"/>
              <a:tabLst>
                <a:tab pos="812800" algn="l"/>
                <a:tab pos="8348663" algn="r"/>
              </a:tabLst>
            </a:pPr>
            <a:r>
              <a:rPr lang="en-US" sz="2000" dirty="0" smtClean="0"/>
              <a:t>Which </a:t>
            </a:r>
            <a:r>
              <a:rPr lang="en-US" sz="2000" dirty="0"/>
              <a:t>of the following statements explains why there might be a decrease in the demand for </a:t>
            </a:r>
            <a:r>
              <a:rPr lang="en-US" sz="2000" dirty="0" smtClean="0"/>
              <a:t>sugar?</a:t>
            </a:r>
            <a:br>
              <a:rPr lang="en-US" sz="2000" dirty="0" smtClean="0"/>
            </a:br>
            <a:r>
              <a:rPr lang="en-US" sz="2000" b="1" dirty="0" smtClean="0"/>
              <a:t>A</a:t>
            </a:r>
            <a:r>
              <a:rPr lang="en-US" sz="2000" dirty="0" smtClean="0"/>
              <a:t> 	Demand </a:t>
            </a:r>
            <a:r>
              <a:rPr lang="en-US" sz="2000" dirty="0"/>
              <a:t>for coffee and tea has </a:t>
            </a:r>
            <a:r>
              <a:rPr lang="en-US" sz="2000" dirty="0" smtClean="0"/>
              <a:t>increased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There </a:t>
            </a:r>
            <a:r>
              <a:rPr lang="en-US" sz="2000" dirty="0"/>
              <a:t>is an increase in the supply of land to produce </a:t>
            </a:r>
            <a:r>
              <a:rPr lang="en-US" sz="2000" dirty="0" smtClean="0"/>
              <a:t>sugar</a:t>
            </a:r>
            <a:br>
              <a:rPr lang="en-US" sz="2000" dirty="0" smtClean="0"/>
            </a:br>
            <a:r>
              <a:rPr lang="en-US" sz="2000" b="1" dirty="0" smtClean="0"/>
              <a:t>C</a:t>
            </a:r>
            <a:r>
              <a:rPr lang="en-US" sz="2000" dirty="0" smtClean="0"/>
              <a:t> 	New </a:t>
            </a:r>
            <a:r>
              <a:rPr lang="en-US" sz="2000" dirty="0"/>
              <a:t>technologies increase the output of </a:t>
            </a:r>
            <a:r>
              <a:rPr lang="en-US" sz="2000" dirty="0" smtClean="0"/>
              <a:t>sugar</a:t>
            </a:r>
            <a:br>
              <a:rPr lang="en-US" sz="2000" dirty="0" smtClean="0"/>
            </a:br>
            <a:r>
              <a:rPr lang="en-US" sz="2000" b="1" dirty="0" smtClean="0"/>
              <a:t>D</a:t>
            </a:r>
            <a:r>
              <a:rPr lang="en-US" sz="2000" dirty="0" smtClean="0"/>
              <a:t> 	Consumers </a:t>
            </a:r>
            <a:r>
              <a:rPr lang="en-US" sz="2000" dirty="0"/>
              <a:t>are more aware of health issues related to </a:t>
            </a:r>
            <a:r>
              <a:rPr lang="en-US" sz="2000" dirty="0" smtClean="0"/>
              <a:t>sugar</a:t>
            </a:r>
          </a:p>
          <a:p>
            <a:pPr marL="457200" indent="-457200">
              <a:buFont typeface="+mj-lt"/>
              <a:buAutoNum type="arabicPeriod"/>
              <a:tabLst>
                <a:tab pos="812800" algn="l"/>
                <a:tab pos="8348663" algn="r"/>
              </a:tabLst>
            </a:pPr>
            <a:r>
              <a:rPr lang="en-US" sz="2000" dirty="0" smtClean="0"/>
              <a:t>Which </a:t>
            </a:r>
            <a:r>
              <a:rPr lang="en-US" sz="2000" dirty="0"/>
              <a:t>factor below does not explain why the demand for cars in China has continuously </a:t>
            </a:r>
            <a:r>
              <a:rPr lang="en-US" sz="2000" dirty="0" smtClean="0"/>
              <a:t>increased?</a:t>
            </a:r>
            <a:br>
              <a:rPr lang="en-US" sz="2000" dirty="0" smtClean="0"/>
            </a:br>
            <a:r>
              <a:rPr lang="en-US" sz="2000" b="1" dirty="0" smtClean="0"/>
              <a:t>A</a:t>
            </a:r>
            <a:r>
              <a:rPr lang="en-US" sz="2000" dirty="0" smtClean="0"/>
              <a:t> 	Greater </a:t>
            </a:r>
            <a:r>
              <a:rPr lang="en-US" sz="2000" dirty="0"/>
              <a:t>household disposable </a:t>
            </a:r>
            <a:r>
              <a:rPr lang="en-US" sz="2000" dirty="0" smtClean="0"/>
              <a:t>incomes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Effective </a:t>
            </a:r>
            <a:r>
              <a:rPr lang="en-US" sz="2000" dirty="0"/>
              <a:t>advertising and marketing from car </a:t>
            </a:r>
            <a:r>
              <a:rPr lang="en-US" sz="2000" dirty="0" smtClean="0"/>
              <a:t>makers</a:t>
            </a:r>
            <a:br>
              <a:rPr lang="en-US" sz="2000" dirty="0" smtClean="0"/>
            </a:br>
            <a:r>
              <a:rPr lang="en-US" sz="2000" b="1" dirty="0" smtClean="0"/>
              <a:t>C</a:t>
            </a:r>
            <a:r>
              <a:rPr lang="en-US" sz="2000" dirty="0" smtClean="0"/>
              <a:t> 	Higher </a:t>
            </a:r>
            <a:r>
              <a:rPr lang="en-US" sz="2000" dirty="0"/>
              <a:t>interest rates in </a:t>
            </a:r>
            <a:r>
              <a:rPr lang="en-US" sz="2000" dirty="0" smtClean="0"/>
              <a:t>China</a:t>
            </a:r>
            <a:br>
              <a:rPr lang="en-US" sz="2000" dirty="0" smtClean="0"/>
            </a:br>
            <a:r>
              <a:rPr lang="en-US" sz="2000" b="1" dirty="0" smtClean="0"/>
              <a:t>D</a:t>
            </a:r>
            <a:r>
              <a:rPr lang="en-US" sz="2000" dirty="0" smtClean="0"/>
              <a:t> 	Lower </a:t>
            </a:r>
            <a:r>
              <a:rPr lang="en-US" sz="2000" dirty="0"/>
              <a:t>import taxes on cars made outside of China</a:t>
            </a:r>
          </a:p>
        </p:txBody>
      </p:sp>
    </p:spTree>
    <p:extLst>
      <p:ext uri="{BB962C8B-B14F-4D97-AF65-F5344CB8AC3E}">
        <p14:creationId xmlns:p14="http://schemas.microsoft.com/office/powerpoint/2010/main" val="188201301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2.2 – </a:t>
            </a:r>
            <a:r>
              <a:rPr lang="en-GB" sz="4000" dirty="0" smtClean="0"/>
              <a:t>Demand and Supply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251519" y="1052736"/>
            <a:ext cx="8568953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4"/>
              <a:tabLst>
                <a:tab pos="812800" algn="l"/>
                <a:tab pos="8348663" algn="r"/>
              </a:tabLst>
            </a:pPr>
            <a:r>
              <a:rPr lang="en-US" sz="2000" dirty="0" smtClean="0"/>
              <a:t>Which </a:t>
            </a:r>
            <a:r>
              <a:rPr lang="en-US" sz="2000" dirty="0"/>
              <a:t>of the following products are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considered </a:t>
            </a:r>
            <a:r>
              <a:rPr lang="en-US" sz="2000" dirty="0"/>
              <a:t>to be complementary </a:t>
            </a:r>
            <a:r>
              <a:rPr lang="en-US" sz="2000" dirty="0" smtClean="0"/>
              <a:t>goods?</a:t>
            </a:r>
            <a:br>
              <a:rPr lang="en-US" sz="2000" dirty="0" smtClean="0"/>
            </a:br>
            <a:r>
              <a:rPr lang="en-US" sz="2000" b="1" dirty="0" smtClean="0"/>
              <a:t>A</a:t>
            </a:r>
            <a:r>
              <a:rPr lang="en-US" sz="2000" dirty="0" smtClean="0"/>
              <a:t> 	Shampoo </a:t>
            </a:r>
            <a:r>
              <a:rPr lang="en-US" sz="2000" dirty="0"/>
              <a:t>and </a:t>
            </a:r>
            <a:r>
              <a:rPr lang="en-US" sz="2000" dirty="0" smtClean="0"/>
              <a:t>conditioner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Apples </a:t>
            </a:r>
            <a:r>
              <a:rPr lang="en-US" sz="2000" dirty="0"/>
              <a:t>and </a:t>
            </a:r>
            <a:r>
              <a:rPr lang="en-US" sz="2000" dirty="0" smtClean="0"/>
              <a:t>oranges</a:t>
            </a:r>
            <a:br>
              <a:rPr lang="en-US" sz="2000" dirty="0" smtClean="0"/>
            </a:br>
            <a:r>
              <a:rPr lang="en-US" sz="2000" b="1" dirty="0" smtClean="0"/>
              <a:t>C</a:t>
            </a:r>
            <a:r>
              <a:rPr lang="en-US" sz="2000" dirty="0" smtClean="0"/>
              <a:t> 	Sugar and tea</a:t>
            </a:r>
            <a:br>
              <a:rPr lang="en-US" sz="2000" dirty="0" smtClean="0"/>
            </a:br>
            <a:r>
              <a:rPr lang="en-US" sz="2000" b="1" dirty="0" smtClean="0"/>
              <a:t>D</a:t>
            </a:r>
            <a:r>
              <a:rPr lang="en-US" sz="2000" dirty="0" smtClean="0"/>
              <a:t> 	Tea </a:t>
            </a:r>
            <a:r>
              <a:rPr lang="en-US" sz="2000" dirty="0"/>
              <a:t>and coffee</a:t>
            </a:r>
          </a:p>
          <a:p>
            <a:pPr marL="457200" indent="-457200">
              <a:buFont typeface="+mj-lt"/>
              <a:buAutoNum type="arabicPeriod" startAt="4"/>
              <a:tabLst>
                <a:tab pos="812800" algn="l"/>
                <a:tab pos="8348663" algn="r"/>
              </a:tabLst>
            </a:pPr>
            <a:r>
              <a:rPr lang="en-US" sz="2000" dirty="0" smtClean="0"/>
              <a:t>The </a:t>
            </a:r>
            <a:r>
              <a:rPr lang="en-US" sz="2000" dirty="0"/>
              <a:t>data </a:t>
            </a:r>
            <a:r>
              <a:rPr lang="en-US" sz="2000" dirty="0" smtClean="0"/>
              <a:t>right </a:t>
            </a:r>
            <a:r>
              <a:rPr lang="en-US" sz="2000" dirty="0"/>
              <a:t>shows the demand and supply schedule for mushrooms each week. Which of </a:t>
            </a:r>
            <a:r>
              <a:rPr lang="en-US" sz="2000" dirty="0" smtClean="0"/>
              <a:t>the statements </a:t>
            </a:r>
            <a:r>
              <a:rPr lang="en-US" sz="2000" dirty="0"/>
              <a:t>below is </a:t>
            </a:r>
            <a:r>
              <a:rPr lang="en-US" sz="2000" dirty="0" smtClean="0"/>
              <a:t>incorrect?</a:t>
            </a:r>
            <a:br>
              <a:rPr lang="en-US" sz="2000" dirty="0" smtClean="0"/>
            </a:br>
            <a:r>
              <a:rPr lang="en-US" sz="2000" b="1" dirty="0" smtClean="0"/>
              <a:t>A</a:t>
            </a:r>
            <a:r>
              <a:rPr lang="en-US" sz="2000" dirty="0" smtClean="0"/>
              <a:t> 	At </a:t>
            </a:r>
            <a:r>
              <a:rPr lang="en-US" sz="2000" dirty="0"/>
              <a:t>$10 per unit, there is excess supply of 3000 </a:t>
            </a:r>
            <a:r>
              <a:rPr lang="en-US" sz="2000" dirty="0" smtClean="0"/>
              <a:t>units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Equilibrium </a:t>
            </a:r>
            <a:r>
              <a:rPr lang="en-US" sz="2000" dirty="0"/>
              <a:t>exists at $9 per </a:t>
            </a:r>
            <a:r>
              <a:rPr lang="en-US" sz="2000" dirty="0" smtClean="0"/>
              <a:t>unit</a:t>
            </a:r>
            <a:br>
              <a:rPr lang="en-US" sz="2000" dirty="0" smtClean="0"/>
            </a:br>
            <a:r>
              <a:rPr lang="en-US" sz="2000" b="1" dirty="0" smtClean="0"/>
              <a:t>C</a:t>
            </a:r>
            <a:r>
              <a:rPr lang="en-US" sz="2000" dirty="0" smtClean="0"/>
              <a:t> 	At </a:t>
            </a:r>
            <a:r>
              <a:rPr lang="en-US" sz="2000" dirty="0"/>
              <a:t>$8 per unit, there is excess demand of 3000 </a:t>
            </a:r>
            <a:r>
              <a:rPr lang="en-US" sz="2000" dirty="0" smtClean="0"/>
              <a:t>units</a:t>
            </a:r>
            <a:br>
              <a:rPr lang="en-US" sz="2000" dirty="0" smtClean="0"/>
            </a:br>
            <a:r>
              <a:rPr lang="en-US" sz="2000" b="1" dirty="0" smtClean="0"/>
              <a:t>D</a:t>
            </a:r>
            <a:r>
              <a:rPr lang="en-US" sz="2000" dirty="0" smtClean="0"/>
              <a:t> 	There </a:t>
            </a:r>
            <a:r>
              <a:rPr lang="en-US" sz="2000" dirty="0"/>
              <a:t>is a shortage in the market at $10 per unit</a:t>
            </a:r>
          </a:p>
          <a:p>
            <a:pPr marL="457200" indent="-457200">
              <a:buFont typeface="+mj-lt"/>
              <a:buAutoNum type="arabicPeriod" startAt="4"/>
              <a:tabLst>
                <a:tab pos="812800" algn="l"/>
                <a:tab pos="8348663" algn="r"/>
              </a:tabLst>
            </a:pPr>
            <a:r>
              <a:rPr lang="en-US" sz="2000" dirty="0" smtClean="0"/>
              <a:t>Distinguish </a:t>
            </a:r>
            <a:r>
              <a:rPr lang="en-US" sz="2000" dirty="0"/>
              <a:t>between a movement in demand and a shift in demand. [</a:t>
            </a:r>
            <a:r>
              <a:rPr lang="en-US" sz="2000" dirty="0" smtClean="0"/>
              <a:t>2]</a:t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sz="20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0352364"/>
              </p:ext>
            </p:extLst>
          </p:nvPr>
        </p:nvGraphicFramePr>
        <p:xfrm>
          <a:off x="5556448" y="1052736"/>
          <a:ext cx="3264024" cy="17555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9768"/>
                <a:gridCol w="1216248"/>
                <a:gridCol w="1088008"/>
              </a:tblGrid>
              <a:tr h="381986"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Supply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Price</a:t>
                      </a:r>
                      <a:r>
                        <a:rPr lang="en-GB" sz="17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per unit ($)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Demand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81986"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21,000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18,000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81986"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20,000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20,000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81986"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19,000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22,000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004114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2.2 – </a:t>
            </a:r>
            <a:r>
              <a:rPr lang="en-GB" sz="4000" dirty="0" smtClean="0"/>
              <a:t>Demand and Supply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251519" y="1052736"/>
            <a:ext cx="8568953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indent="-355600">
              <a:buFont typeface="+mj-lt"/>
              <a:buAutoNum type="arabicPeriod" startAt="7"/>
              <a:tabLst>
                <a:tab pos="812800" algn="l"/>
                <a:tab pos="8348663" algn="r"/>
              </a:tabLst>
            </a:pPr>
            <a:r>
              <a:rPr lang="en-US" sz="2200" dirty="0" smtClean="0"/>
              <a:t>Explain </a:t>
            </a:r>
            <a:r>
              <a:rPr lang="en-US" sz="2200" dirty="0"/>
              <a:t>why an ordinary supply curve is upwards sloping. </a:t>
            </a:r>
            <a:r>
              <a:rPr lang="en-US" sz="2200" dirty="0" smtClean="0"/>
              <a:t>	[</a:t>
            </a:r>
            <a:r>
              <a:rPr lang="en-US" sz="2200" dirty="0"/>
              <a:t>2</a:t>
            </a:r>
            <a:r>
              <a:rPr lang="en-US" sz="2200" dirty="0" smtClean="0"/>
              <a:t>]</a:t>
            </a:r>
            <a:br>
              <a:rPr lang="en-US" sz="2200" dirty="0" smtClean="0"/>
            </a:br>
            <a:r>
              <a:rPr lang="en-US" sz="2200" dirty="0" smtClean="0"/>
              <a:t>____________________________________________________________________________________________________________________________________________________________________________________________________________</a:t>
            </a:r>
            <a:endParaRPr lang="en-US" sz="2200" dirty="0"/>
          </a:p>
          <a:p>
            <a:pPr marL="355600" indent="-355600">
              <a:buFont typeface="+mj-lt"/>
              <a:buAutoNum type="arabicPeriod" startAt="7"/>
              <a:tabLst>
                <a:tab pos="812800" algn="l"/>
                <a:tab pos="8348663" algn="r"/>
              </a:tabLst>
            </a:pPr>
            <a:r>
              <a:rPr lang="en-US" sz="2200" dirty="0" smtClean="0"/>
              <a:t>Explain </a:t>
            </a:r>
            <a:r>
              <a:rPr lang="en-US" sz="2200" dirty="0"/>
              <a:t>the differences between equilibrium price and disequilibrium price. </a:t>
            </a:r>
            <a:r>
              <a:rPr lang="en-US" sz="2200" dirty="0" smtClean="0"/>
              <a:t>	[4]</a:t>
            </a:r>
            <a:br>
              <a:rPr lang="en-US" sz="2200" dirty="0" smtClean="0"/>
            </a:br>
            <a:r>
              <a:rPr lang="en-US" sz="2200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56282768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2.2 – </a:t>
            </a:r>
            <a:r>
              <a:rPr lang="en-GB" sz="4000" dirty="0" smtClean="0"/>
              <a:t>Demand and Supply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251519" y="1052736"/>
            <a:ext cx="856895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indent="-355600">
              <a:buFont typeface="+mj-lt"/>
              <a:buAutoNum type="arabicPeriod" startAt="9"/>
              <a:tabLst>
                <a:tab pos="812800" algn="l"/>
                <a:tab pos="8348663" algn="r"/>
              </a:tabLst>
            </a:pPr>
            <a:r>
              <a:rPr lang="en-US" sz="2000" dirty="0" smtClean="0"/>
              <a:t>With </a:t>
            </a:r>
            <a:r>
              <a:rPr lang="en-US" sz="2000" dirty="0"/>
              <a:t>the aid of a diagram, explain what is meant by excess demand. </a:t>
            </a:r>
            <a:r>
              <a:rPr lang="en-US" sz="2000" dirty="0" smtClean="0"/>
              <a:t>	[5]</a:t>
            </a:r>
            <a:br>
              <a:rPr lang="en-US" sz="2000" dirty="0" smtClean="0"/>
            </a:br>
            <a:r>
              <a:rPr lang="en-US" sz="2000" dirty="0" smtClean="0"/>
              <a:t>____________________________</a:t>
            </a:r>
            <a:br>
              <a:rPr lang="en-US" sz="2000" dirty="0" smtClean="0"/>
            </a:br>
            <a:r>
              <a:rPr lang="en-US" sz="2000" dirty="0" smtClean="0"/>
              <a:t>____________________________ </a:t>
            </a:r>
            <a:br>
              <a:rPr lang="en-US" sz="2000" dirty="0" smtClean="0"/>
            </a:br>
            <a:r>
              <a:rPr lang="en-US" sz="2000" dirty="0" smtClean="0"/>
              <a:t>____________________________</a:t>
            </a:r>
            <a:br>
              <a:rPr lang="en-US" sz="2000" dirty="0" smtClean="0"/>
            </a:br>
            <a:r>
              <a:rPr lang="en-US" sz="2000" dirty="0" smtClean="0"/>
              <a:t>____________________________ </a:t>
            </a:r>
            <a:br>
              <a:rPr lang="en-US" sz="2000" dirty="0" smtClean="0"/>
            </a:br>
            <a:r>
              <a:rPr lang="en-US" sz="2000" dirty="0" smtClean="0"/>
              <a:t>____________________________</a:t>
            </a:r>
            <a:br>
              <a:rPr lang="en-US" sz="2000" dirty="0" smtClean="0"/>
            </a:br>
            <a:r>
              <a:rPr lang="en-US" sz="2000" dirty="0" smtClean="0"/>
              <a:t>____________________________ </a:t>
            </a:r>
            <a:br>
              <a:rPr lang="en-US" sz="2000" dirty="0" smtClean="0"/>
            </a:br>
            <a:r>
              <a:rPr lang="en-US" sz="2000" dirty="0" smtClean="0"/>
              <a:t>____________________________</a:t>
            </a:r>
            <a:br>
              <a:rPr lang="en-US" sz="2000" dirty="0" smtClean="0"/>
            </a:br>
            <a:r>
              <a:rPr lang="en-US" sz="2000" dirty="0" smtClean="0"/>
              <a:t>____________________________</a:t>
            </a:r>
          </a:p>
          <a:p>
            <a:pPr marL="355600" indent="-355600">
              <a:buFont typeface="+mj-lt"/>
              <a:buAutoNum type="arabicPeriod" startAt="9"/>
              <a:tabLst>
                <a:tab pos="812800" algn="l"/>
                <a:tab pos="8348663" algn="r"/>
              </a:tabLst>
            </a:pPr>
            <a:r>
              <a:rPr lang="en-US" sz="2000" dirty="0" smtClean="0"/>
              <a:t>Use </a:t>
            </a:r>
            <a:r>
              <a:rPr lang="en-US" sz="2000" dirty="0"/>
              <a:t>an appropriate diagram to explain how the imposition of a tax on suppliers of oil (petrol) </a:t>
            </a:r>
            <a:r>
              <a:rPr lang="en-US" sz="2000" dirty="0" smtClean="0"/>
              <a:t>affects the </a:t>
            </a:r>
            <a:r>
              <a:rPr lang="en-US" sz="2000" dirty="0"/>
              <a:t>market equilibrium price and quantity traded. </a:t>
            </a:r>
            <a:r>
              <a:rPr lang="en-US" sz="2000" dirty="0" smtClean="0"/>
              <a:t>	[5]</a:t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sz="2000" dirty="0"/>
          </a:p>
        </p:txBody>
      </p:sp>
      <p:sp>
        <p:nvSpPr>
          <p:cNvPr id="3" name="Rectangle 2"/>
          <p:cNvSpPr/>
          <p:nvPr/>
        </p:nvSpPr>
        <p:spPr>
          <a:xfrm>
            <a:off x="4860032" y="1484784"/>
            <a:ext cx="3960440" cy="2304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89872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2.3 – </a:t>
            </a:r>
            <a:r>
              <a:rPr lang="en-GB" sz="4000" dirty="0" smtClean="0"/>
              <a:t>Price Elasticity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251519" y="1052736"/>
            <a:ext cx="8568953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  <a:tabLst>
                <a:tab pos="812800" algn="l"/>
                <a:tab pos="8348663" algn="r"/>
              </a:tabLst>
            </a:pPr>
            <a:r>
              <a:rPr lang="en-US" sz="2020" dirty="0" smtClean="0"/>
              <a:t>What </a:t>
            </a:r>
            <a:r>
              <a:rPr lang="en-US" sz="2020" dirty="0"/>
              <a:t>is the price elasticity of demand (PED) for a product for which a 10% price rise reduces </a:t>
            </a:r>
            <a:r>
              <a:rPr lang="en-US" sz="2020" dirty="0" smtClean="0"/>
              <a:t>sales volume by 5%?</a:t>
            </a:r>
            <a:br>
              <a:rPr lang="en-US" sz="2020" dirty="0" smtClean="0"/>
            </a:br>
            <a:r>
              <a:rPr lang="en-US" sz="2020" b="1" dirty="0" smtClean="0"/>
              <a:t>A</a:t>
            </a:r>
            <a:r>
              <a:rPr lang="en-US" sz="2020" dirty="0" smtClean="0"/>
              <a:t> 	+0.5</a:t>
            </a:r>
            <a:br>
              <a:rPr lang="en-US" sz="2020" dirty="0" smtClean="0"/>
            </a:br>
            <a:r>
              <a:rPr lang="en-US" sz="2020" b="1" dirty="0" smtClean="0"/>
              <a:t>B</a:t>
            </a:r>
            <a:r>
              <a:rPr lang="en-US" sz="2020" dirty="0" smtClean="0"/>
              <a:t> 	+2.0</a:t>
            </a:r>
            <a:br>
              <a:rPr lang="en-US" sz="2020" dirty="0" smtClean="0"/>
            </a:br>
            <a:r>
              <a:rPr lang="en-US" sz="2020" b="1" dirty="0" smtClean="0"/>
              <a:t>C</a:t>
            </a:r>
            <a:r>
              <a:rPr lang="en-US" sz="2020" dirty="0" smtClean="0"/>
              <a:t> 	-0.5</a:t>
            </a:r>
            <a:br>
              <a:rPr lang="en-US" sz="2020" dirty="0" smtClean="0"/>
            </a:br>
            <a:r>
              <a:rPr lang="en-US" sz="2020" b="1" dirty="0" smtClean="0"/>
              <a:t>D</a:t>
            </a:r>
            <a:r>
              <a:rPr lang="en-US" sz="2020" dirty="0" smtClean="0"/>
              <a:t> 	-2.0</a:t>
            </a:r>
          </a:p>
          <a:p>
            <a:pPr marL="457200" indent="-457200">
              <a:buFont typeface="+mj-lt"/>
              <a:buAutoNum type="arabicPeriod"/>
              <a:tabLst>
                <a:tab pos="812800" algn="l"/>
                <a:tab pos="8348663" algn="r"/>
              </a:tabLst>
            </a:pPr>
            <a:r>
              <a:rPr lang="en-US" sz="2020" dirty="0" smtClean="0"/>
              <a:t>What </a:t>
            </a:r>
            <a:r>
              <a:rPr lang="en-US" sz="2020" dirty="0"/>
              <a:t>is the price elasticity of demand </a:t>
            </a:r>
            <a:r>
              <a:rPr lang="en-US" sz="2020" dirty="0" smtClean="0"/>
              <a:t/>
            </a:r>
            <a:br>
              <a:rPr lang="en-US" sz="2020" dirty="0" smtClean="0"/>
            </a:br>
            <a:r>
              <a:rPr lang="en-US" sz="2020" dirty="0" smtClean="0"/>
              <a:t>for </a:t>
            </a:r>
            <a:r>
              <a:rPr lang="en-US" sz="2020" dirty="0"/>
              <a:t>rice based on the information </a:t>
            </a:r>
            <a:r>
              <a:rPr lang="en-US" sz="2020" dirty="0" smtClean="0"/>
              <a:t>below?</a:t>
            </a:r>
            <a:br>
              <a:rPr lang="en-US" sz="2020" dirty="0" smtClean="0"/>
            </a:br>
            <a:r>
              <a:rPr lang="en-US" sz="2020" b="1" dirty="0" smtClean="0"/>
              <a:t>A</a:t>
            </a:r>
            <a:r>
              <a:rPr lang="en-US" sz="2020" dirty="0" smtClean="0"/>
              <a:t> 	-0.25</a:t>
            </a:r>
            <a:br>
              <a:rPr lang="en-US" sz="2020" dirty="0" smtClean="0"/>
            </a:br>
            <a:r>
              <a:rPr lang="en-US" sz="2020" b="1" dirty="0" smtClean="0"/>
              <a:t>B</a:t>
            </a:r>
            <a:r>
              <a:rPr lang="en-US" sz="2020" dirty="0" smtClean="0"/>
              <a:t> 	-1.6</a:t>
            </a:r>
            <a:br>
              <a:rPr lang="en-US" sz="2020" dirty="0" smtClean="0"/>
            </a:br>
            <a:r>
              <a:rPr lang="en-US" sz="2020" b="1" dirty="0" smtClean="0"/>
              <a:t>C</a:t>
            </a:r>
            <a:r>
              <a:rPr lang="en-US" sz="2020" dirty="0" smtClean="0"/>
              <a:t> 	-2.5</a:t>
            </a:r>
            <a:br>
              <a:rPr lang="en-US" sz="2020" dirty="0" smtClean="0"/>
            </a:br>
            <a:r>
              <a:rPr lang="en-US" sz="2020" b="1" dirty="0" smtClean="0"/>
              <a:t>D</a:t>
            </a:r>
            <a:r>
              <a:rPr lang="en-US" sz="2020" dirty="0" smtClean="0"/>
              <a:t> 	-4.0</a:t>
            </a:r>
          </a:p>
          <a:p>
            <a:pPr marL="457200" indent="-457200">
              <a:buFont typeface="+mj-lt"/>
              <a:buAutoNum type="arabicPeriod"/>
              <a:tabLst>
                <a:tab pos="812800" algn="l"/>
                <a:tab pos="8348663" algn="r"/>
              </a:tabLst>
            </a:pPr>
            <a:r>
              <a:rPr lang="en-US" sz="2020" dirty="0" smtClean="0"/>
              <a:t>Which </a:t>
            </a:r>
            <a:r>
              <a:rPr lang="en-US" sz="2020" dirty="0"/>
              <a:t>of the following is a use of price elasticity of </a:t>
            </a:r>
            <a:r>
              <a:rPr lang="en-US" sz="2020" dirty="0" smtClean="0"/>
              <a:t>demand?</a:t>
            </a:r>
            <a:br>
              <a:rPr lang="en-US" sz="2020" dirty="0" smtClean="0"/>
            </a:br>
            <a:r>
              <a:rPr lang="en-US" sz="2020" b="1" dirty="0" smtClean="0"/>
              <a:t>A</a:t>
            </a:r>
            <a:r>
              <a:rPr lang="en-US" sz="2020" dirty="0" smtClean="0"/>
              <a:t> 	To </a:t>
            </a:r>
            <a:r>
              <a:rPr lang="en-US" sz="2020" dirty="0"/>
              <a:t>calculate consumer spending based on their disposable </a:t>
            </a:r>
            <a:r>
              <a:rPr lang="en-US" sz="2020" dirty="0" smtClean="0"/>
              <a:t>income</a:t>
            </a:r>
            <a:br>
              <a:rPr lang="en-US" sz="2020" dirty="0" smtClean="0"/>
            </a:br>
            <a:r>
              <a:rPr lang="en-US" sz="2020" b="1" dirty="0" smtClean="0"/>
              <a:t>B</a:t>
            </a:r>
            <a:r>
              <a:rPr lang="en-US" sz="2020" dirty="0" smtClean="0"/>
              <a:t> 	To </a:t>
            </a:r>
            <a:r>
              <a:rPr lang="en-US" sz="2020" dirty="0"/>
              <a:t>identify changes in the spending patterns of </a:t>
            </a:r>
            <a:r>
              <a:rPr lang="en-US" sz="2020" dirty="0" smtClean="0"/>
              <a:t>consumers</a:t>
            </a:r>
            <a:br>
              <a:rPr lang="en-US" sz="2020" dirty="0" smtClean="0"/>
            </a:br>
            <a:r>
              <a:rPr lang="en-US" sz="2020" b="1" dirty="0" smtClean="0"/>
              <a:t>C</a:t>
            </a:r>
            <a:r>
              <a:rPr lang="en-US" sz="2020" dirty="0" smtClean="0"/>
              <a:t> 	To </a:t>
            </a:r>
            <a:r>
              <a:rPr lang="en-US" sz="2020" dirty="0"/>
              <a:t>calculate changes in the general price </a:t>
            </a:r>
            <a:r>
              <a:rPr lang="en-US" sz="2020" dirty="0" smtClean="0"/>
              <a:t>level</a:t>
            </a:r>
            <a:br>
              <a:rPr lang="en-US" sz="2020" dirty="0" smtClean="0"/>
            </a:br>
            <a:r>
              <a:rPr lang="en-US" sz="2020" b="1" dirty="0" smtClean="0"/>
              <a:t>D</a:t>
            </a:r>
            <a:r>
              <a:rPr lang="en-US" sz="2020" dirty="0" smtClean="0"/>
              <a:t> 	To </a:t>
            </a:r>
            <a:r>
              <a:rPr lang="en-US" sz="2020" dirty="0"/>
              <a:t>estimate the changes in a firm's costs of production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3522189"/>
              </p:ext>
            </p:extLst>
          </p:nvPr>
        </p:nvGraphicFramePr>
        <p:xfrm>
          <a:off x="4355976" y="3645024"/>
          <a:ext cx="4380822" cy="792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5"/>
                <a:gridCol w="2364597"/>
              </a:tblGrid>
              <a:tr h="404904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Change in price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Change in demand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87184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+8%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-2%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420648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2.3 – </a:t>
            </a:r>
            <a:r>
              <a:rPr lang="en-GB" sz="4000" dirty="0" smtClean="0"/>
              <a:t>Price Elasticity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251519" y="1052736"/>
            <a:ext cx="8568953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4"/>
              <a:tabLst>
                <a:tab pos="812800" algn="l"/>
                <a:tab pos="8348663" algn="r"/>
              </a:tabLst>
            </a:pPr>
            <a:r>
              <a:rPr lang="en-US" sz="2600" dirty="0" smtClean="0"/>
              <a:t>Which </a:t>
            </a:r>
            <a:r>
              <a:rPr lang="en-US" sz="2600" dirty="0"/>
              <a:t>of the following is likely to have the highest value for price elasticity of supply (PES</a:t>
            </a:r>
            <a:r>
              <a:rPr lang="en-US" sz="2600" dirty="0" smtClean="0"/>
              <a:t>)?</a:t>
            </a:r>
            <a:br>
              <a:rPr lang="en-US" sz="2600" dirty="0" smtClean="0"/>
            </a:br>
            <a:r>
              <a:rPr lang="en-US" sz="2600" b="1" dirty="0" smtClean="0"/>
              <a:t>A</a:t>
            </a:r>
            <a:r>
              <a:rPr lang="en-US" sz="2600" dirty="0" smtClean="0"/>
              <a:t> 	Original </a:t>
            </a:r>
            <a:r>
              <a:rPr lang="en-US" sz="2600" dirty="0"/>
              <a:t>Picasso </a:t>
            </a:r>
            <a:r>
              <a:rPr lang="en-US" sz="2600" dirty="0" smtClean="0"/>
              <a:t>paintings</a:t>
            </a:r>
            <a:br>
              <a:rPr lang="en-US" sz="2600" dirty="0" smtClean="0"/>
            </a:br>
            <a:r>
              <a:rPr lang="en-US" sz="2600" b="1" dirty="0" smtClean="0"/>
              <a:t>B</a:t>
            </a:r>
            <a:r>
              <a:rPr lang="en-US" sz="2600" dirty="0" smtClean="0"/>
              <a:t> 	Haircuts </a:t>
            </a:r>
            <a:r>
              <a:rPr lang="en-US" sz="2600" dirty="0"/>
              <a:t>at a local hair </a:t>
            </a:r>
            <a:r>
              <a:rPr lang="en-US" sz="2600" dirty="0" smtClean="0"/>
              <a:t>salon</a:t>
            </a:r>
            <a:br>
              <a:rPr lang="en-US" sz="2600" dirty="0" smtClean="0"/>
            </a:br>
            <a:r>
              <a:rPr lang="en-US" sz="2600" b="1" dirty="0" smtClean="0"/>
              <a:t>C</a:t>
            </a:r>
            <a:r>
              <a:rPr lang="en-US" sz="2600" dirty="0" smtClean="0"/>
              <a:t> 	Season </a:t>
            </a:r>
            <a:r>
              <a:rPr lang="en-US" sz="2600" dirty="0"/>
              <a:t>tickets at Real Madrid Football </a:t>
            </a:r>
            <a:r>
              <a:rPr lang="en-US" sz="2600" dirty="0" smtClean="0"/>
              <a:t>Club</a:t>
            </a:r>
            <a:br>
              <a:rPr lang="en-US" sz="2600" dirty="0" smtClean="0"/>
            </a:br>
            <a:r>
              <a:rPr lang="en-US" sz="2600" b="1" dirty="0" smtClean="0"/>
              <a:t>D</a:t>
            </a:r>
            <a:r>
              <a:rPr lang="en-US" sz="2600" dirty="0" smtClean="0"/>
              <a:t> 	Organic </a:t>
            </a:r>
            <a:r>
              <a:rPr lang="en-US" sz="2600" dirty="0"/>
              <a:t>oranges</a:t>
            </a:r>
          </a:p>
          <a:p>
            <a:pPr marL="457200" indent="-457200">
              <a:buFont typeface="+mj-lt"/>
              <a:buAutoNum type="arabicPeriod" startAt="4"/>
              <a:tabLst>
                <a:tab pos="812800" algn="l"/>
                <a:tab pos="8348663" algn="r"/>
              </a:tabLst>
            </a:pPr>
            <a:r>
              <a:rPr lang="en-US" sz="2600" dirty="0" smtClean="0"/>
              <a:t>A </a:t>
            </a:r>
            <a:r>
              <a:rPr lang="en-US" sz="2600" dirty="0"/>
              <a:t>price cut from $2 to $1.50 causes the demand for peas to rise from 10 </a:t>
            </a:r>
            <a:r>
              <a:rPr lang="en-US" sz="2600" dirty="0" smtClean="0"/>
              <a:t>000 </a:t>
            </a:r>
            <a:r>
              <a:rPr lang="en-US" sz="2600" dirty="0"/>
              <a:t>units to 11 500 </a:t>
            </a:r>
            <a:r>
              <a:rPr lang="en-US" sz="2600" dirty="0" smtClean="0"/>
              <a:t>units. </a:t>
            </a:r>
            <a:br>
              <a:rPr lang="en-US" sz="2600" dirty="0" smtClean="0"/>
            </a:br>
            <a:r>
              <a:rPr lang="en-US" sz="2600" dirty="0" smtClean="0"/>
              <a:t>What </a:t>
            </a:r>
            <a:r>
              <a:rPr lang="en-US" sz="2600" dirty="0"/>
              <a:t>is the price elasticity of demand for </a:t>
            </a:r>
            <a:r>
              <a:rPr lang="en-US" sz="2600" dirty="0" smtClean="0"/>
              <a:t>peas?</a:t>
            </a:r>
            <a:br>
              <a:rPr lang="en-US" sz="2600" dirty="0" smtClean="0"/>
            </a:br>
            <a:r>
              <a:rPr lang="en-US" sz="2600" b="1" dirty="0" smtClean="0"/>
              <a:t>A</a:t>
            </a:r>
            <a:r>
              <a:rPr lang="en-US" sz="2600" dirty="0" smtClean="0"/>
              <a:t> 	-3.0</a:t>
            </a:r>
            <a:br>
              <a:rPr lang="en-US" sz="2600" dirty="0" smtClean="0"/>
            </a:br>
            <a:r>
              <a:rPr lang="en-US" sz="2600" b="1" dirty="0" smtClean="0"/>
              <a:t>B</a:t>
            </a:r>
            <a:r>
              <a:rPr lang="en-US" sz="2600" dirty="0" smtClean="0"/>
              <a:t> 	+0.6</a:t>
            </a:r>
            <a:br>
              <a:rPr lang="en-US" sz="2600" dirty="0" smtClean="0"/>
            </a:br>
            <a:r>
              <a:rPr lang="en-US" sz="2600" b="1" dirty="0" smtClean="0"/>
              <a:t>C</a:t>
            </a:r>
            <a:r>
              <a:rPr lang="en-US" sz="2600" dirty="0" smtClean="0"/>
              <a:t> 	-1.67</a:t>
            </a:r>
            <a:br>
              <a:rPr lang="en-US" sz="2600" dirty="0" smtClean="0"/>
            </a:br>
            <a:r>
              <a:rPr lang="en-US" sz="2600" b="1" dirty="0" smtClean="0"/>
              <a:t>D</a:t>
            </a:r>
            <a:r>
              <a:rPr lang="en-US" sz="2600" dirty="0" smtClean="0"/>
              <a:t> 	-0.6</a:t>
            </a:r>
          </a:p>
        </p:txBody>
      </p:sp>
    </p:spTree>
    <p:extLst>
      <p:ext uri="{BB962C8B-B14F-4D97-AF65-F5344CB8AC3E}">
        <p14:creationId xmlns:p14="http://schemas.microsoft.com/office/powerpoint/2010/main" val="340719991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2.3 – </a:t>
            </a:r>
            <a:r>
              <a:rPr lang="en-GB" sz="4000" dirty="0" smtClean="0"/>
              <a:t>Price Elasticity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251519" y="1052736"/>
            <a:ext cx="8568953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indent="-355600">
              <a:buFont typeface="+mj-lt"/>
              <a:buAutoNum type="arabicPeriod" startAt="6"/>
              <a:tabLst>
                <a:tab pos="711200" algn="l"/>
                <a:tab pos="8348663" algn="r"/>
              </a:tabLst>
            </a:pPr>
            <a:r>
              <a:rPr lang="en-US" sz="2000" dirty="0" smtClean="0"/>
              <a:t>Suppose </a:t>
            </a:r>
            <a:r>
              <a:rPr lang="en-US" sz="2000" dirty="0"/>
              <a:t>HTC sells 8000 smartphones in Taiwan per week at a price of $250. Due to competition, </a:t>
            </a:r>
            <a:r>
              <a:rPr lang="en-US" sz="2000" dirty="0" smtClean="0"/>
              <a:t>HTC reduces </a:t>
            </a:r>
            <a:r>
              <a:rPr lang="en-US" sz="2000" dirty="0"/>
              <a:t>the price to $225 and subsequently notices demand for its smartphones increases to </a:t>
            </a:r>
            <a:r>
              <a:rPr lang="en-US" sz="2000" dirty="0" smtClean="0"/>
              <a:t>8640 units </a:t>
            </a:r>
            <a:r>
              <a:rPr lang="en-US" sz="2000" dirty="0"/>
              <a:t>in the following </a:t>
            </a:r>
            <a:r>
              <a:rPr lang="en-US" sz="2000" dirty="0" smtClean="0"/>
              <a:t>week.</a:t>
            </a:r>
            <a:br>
              <a:rPr lang="en-US" sz="2000" dirty="0" smtClean="0"/>
            </a:br>
            <a:r>
              <a:rPr lang="en-US" sz="2000" b="1" dirty="0" smtClean="0"/>
              <a:t>a</a:t>
            </a:r>
            <a:r>
              <a:rPr lang="en-US" sz="2000" dirty="0" smtClean="0"/>
              <a:t> 	Calculate </a:t>
            </a:r>
            <a:r>
              <a:rPr lang="en-US" sz="2000" dirty="0"/>
              <a:t>the price elasticity of demand for HTC smartphones. </a:t>
            </a:r>
            <a:r>
              <a:rPr lang="en-US" sz="2000" dirty="0" smtClean="0"/>
              <a:t>	[2]</a:t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____________________________________________________________________________________________________________________________________________________________________________________________________________________________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b="1" dirty="0"/>
              <a:t>b</a:t>
            </a:r>
            <a:r>
              <a:rPr lang="en-US" sz="2000" dirty="0"/>
              <a:t> </a:t>
            </a:r>
            <a:r>
              <a:rPr lang="en-US" sz="2000" dirty="0" smtClean="0"/>
              <a:t>	Explain if </a:t>
            </a:r>
            <a:r>
              <a:rPr lang="en-US" sz="2000" dirty="0"/>
              <a:t>it was a good decision for HTC to reduce its price</a:t>
            </a:r>
            <a:r>
              <a:rPr lang="en-US" sz="2000" dirty="0" smtClean="0"/>
              <a:t>.	[4]</a:t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r>
              <a:rPr lang="en-US" sz="2000" dirty="0"/>
              <a:t>________________________________________________________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62449343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2.3 – </a:t>
            </a:r>
            <a:r>
              <a:rPr lang="en-GB" sz="4000" dirty="0" smtClean="0"/>
              <a:t>Price Elasticity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251519" y="1052736"/>
            <a:ext cx="856895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7"/>
              <a:tabLst>
                <a:tab pos="811213" algn="l"/>
                <a:tab pos="8348663" algn="r"/>
              </a:tabLst>
            </a:pPr>
            <a:r>
              <a:rPr lang="en-US" sz="2000" dirty="0" smtClean="0"/>
              <a:t>The </a:t>
            </a:r>
            <a:r>
              <a:rPr lang="en-US" sz="2000" dirty="0"/>
              <a:t>price elasticity of demand (PED) for cigarettes in a particular country is known to be -</a:t>
            </a:r>
            <a:r>
              <a:rPr lang="en-US" sz="2000" dirty="0" smtClean="0"/>
              <a:t>0.55.</a:t>
            </a:r>
            <a:br>
              <a:rPr lang="en-US" sz="2000" dirty="0" smtClean="0"/>
            </a:br>
            <a:r>
              <a:rPr lang="en-US" sz="2000" b="1" dirty="0" smtClean="0"/>
              <a:t>a</a:t>
            </a:r>
            <a:r>
              <a:rPr lang="en-US" sz="2000" dirty="0" smtClean="0"/>
              <a:t> 	Describe </a:t>
            </a:r>
            <a:r>
              <a:rPr lang="en-US" sz="2000" dirty="0"/>
              <a:t>what would happen to the demand for cigarettes if </a:t>
            </a:r>
            <a:r>
              <a:rPr lang="en-US" sz="2000" dirty="0" smtClean="0"/>
              <a:t>the price </a:t>
            </a:r>
            <a:r>
              <a:rPr lang="en-US" sz="2000" dirty="0"/>
              <a:t>of cigarettes </a:t>
            </a:r>
            <a:r>
              <a:rPr lang="en-US" sz="2000" dirty="0" smtClean="0"/>
              <a:t>increases by </a:t>
            </a:r>
            <a:r>
              <a:rPr lang="en-US" sz="2000" dirty="0"/>
              <a:t>10%. </a:t>
            </a:r>
            <a:r>
              <a:rPr lang="en-US" sz="2000" dirty="0" smtClean="0"/>
              <a:t>	[2]</a:t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________________________________________________________________________________________________________________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Explain </a:t>
            </a:r>
            <a:r>
              <a:rPr lang="en-US" sz="2000" dirty="0"/>
              <a:t>one factor which affects the PED for cigarettes. </a:t>
            </a:r>
            <a:r>
              <a:rPr lang="en-US" sz="2000" dirty="0" smtClean="0"/>
              <a:t>	[3]</a:t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________________________________________________________________________________________________________________________________________________________________________</a:t>
            </a:r>
            <a:endParaRPr lang="en-US" sz="2000" dirty="0"/>
          </a:p>
          <a:p>
            <a:pPr marL="449263" indent="-449263">
              <a:buFont typeface="+mj-lt"/>
              <a:buAutoNum type="arabicPeriod" startAt="7"/>
              <a:tabLst>
                <a:tab pos="811213" algn="l"/>
                <a:tab pos="8348663" algn="r"/>
              </a:tabLst>
            </a:pPr>
            <a:r>
              <a:rPr lang="en-US" sz="2000" dirty="0" smtClean="0"/>
              <a:t>Analyse </a:t>
            </a:r>
            <a:r>
              <a:rPr lang="en-US" sz="2000" dirty="0"/>
              <a:t>how an airline company can use the concept of price elasticity of demand to decide </a:t>
            </a:r>
            <a:r>
              <a:rPr lang="en-US" sz="2000" dirty="0" smtClean="0"/>
              <a:t>whether or </a:t>
            </a:r>
            <a:r>
              <a:rPr lang="en-US" sz="2000" dirty="0"/>
              <a:t>not to reduce its air fares. </a:t>
            </a:r>
            <a:r>
              <a:rPr lang="en-US" sz="2000" dirty="0" smtClean="0"/>
              <a:t>	[5]</a:t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</a:t>
            </a:r>
            <a:r>
              <a:rPr lang="en-US" sz="2000" dirty="0"/>
              <a:t>________________________________________________________</a:t>
            </a:r>
            <a:r>
              <a:rPr lang="en-US" sz="2000" dirty="0" smtClean="0"/>
              <a:t>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136396630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7.0&quot;&gt;&lt;object type=&quot;1&quot; unique_id=&quot;10001&quot;&gt;&lt;object type=&quot;2&quot; unique_id=&quot;10045&quot;&gt;&lt;object type=&quot;3&quot; unique_id=&quot;10046&quot;&gt;&lt;property id=&quot;20148&quot; value=&quot;5&quot;/&gt;&lt;property id=&quot;20300&quot; value=&quot;Slide 1 - &amp;quot;Welcome&amp;quot;&quot;/&gt;&lt;property id=&quot;20307&quot; value=&quot;256&quot;/&gt;&lt;/object&gt;&lt;object type=&quot;3&quot; unique_id=&quot;10047&quot;&gt;&lt;property id=&quot;20148&quot; value=&quot;5&quot;/&gt;&lt;property id=&quot;20300&quot; value=&quot;Slide 2 - &amp;quot;Assignment Scenario&amp;quot;&quot;/&gt;&lt;property id=&quot;20307&quot; value=&quot;258&quot;/&gt;&lt;/object&gt;&lt;object type=&quot;3&quot; unique_id=&quot;10048&quot;&gt;&lt;property id=&quot;20148&quot; value=&quot;5&quot;/&gt;&lt;property id=&quot;20300&quot; value=&quot;Slide 3 - &amp;quot;Excel Sales Scenario&amp;quot;&quot;/&gt;&lt;property id=&quot;20307&quot; value=&quot;286&quot;/&gt;&lt;/object&gt;&lt;object type=&quot;3&quot; unique_id=&quot;10049&quot;&gt;&lt;property id=&quot;20148&quot; value=&quot;5&quot;/&gt;&lt;property id=&quot;20300&quot; value=&quot;Slide 4 - &amp;quot;Task 1 – Excel Sales Spreadsheet&amp;quot;&quot;/&gt;&lt;property id=&quot;20307&quot; value=&quot;287&quot;/&gt;&lt;/object&gt;&lt;object type=&quot;3&quot; unique_id=&quot;10050&quot;&gt;&lt;property id=&quot;20148&quot; value=&quot;5&quot;/&gt;&lt;property id=&quot;20300&quot; value=&quot;Slide 5 - &amp;quot;Task 2 – Excel Sales Spreadsheet&amp;quot;&quot;/&gt;&lt;property id=&quot;20307&quot; value=&quot;288&quot;/&gt;&lt;/object&gt;&lt;object type=&quot;3&quot; unique_id=&quot;10051&quot;&gt;&lt;property id=&quot;20148&quot; value=&quot;5&quot;/&gt;&lt;property id=&quot;20300&quot; value=&quot;Slide 6 - &amp;quot;Task 3 – Excel Sales Spreadsheet&amp;quot;&quot;/&gt;&lt;property id=&quot;20307&quot; value=&quot;289&quot;/&gt;&lt;/object&gt;&lt;object type=&quot;3&quot; unique_id=&quot;10052&quot;&gt;&lt;property id=&quot;20148&quot; value=&quot;5&quot;/&gt;&lt;property id=&quot;20300&quot; value=&quot;Slide 7 - &amp;quot;Task 4 – Excel Sales Spreadsheet&amp;quot;&quot;/&gt;&lt;property id=&quot;20307&quot; value=&quot;290&quot;/&gt;&lt;/object&gt;&lt;object type=&quot;3&quot; unique_id=&quot;10053&quot;&gt;&lt;property id=&quot;20148&quot; value=&quot;5&quot;/&gt;&lt;property id=&quot;20300&quot; value=&quot;Slide 8 - &amp;quot;Task 5 – Excel Sales Spreadsheet&amp;quot;&quot;/&gt;&lt;property id=&quot;20307&quot; value=&quot;291&quot;/&gt;&lt;/object&gt;&lt;object type=&quot;3&quot; unique_id=&quot;10054&quot;&gt;&lt;property id=&quot;20148&quot; value=&quot;5&quot;/&gt;&lt;property id=&quot;20300&quot; value=&quot;Slide 9 - &amp;quot;Task 6 – Excel Sales Spreadsheet&amp;quot;&quot;/&gt;&lt;property id=&quot;20307&quot; value=&quot;292&quot;/&gt;&lt;/object&gt;&lt;object type=&quot;3&quot; unique_id=&quot;10055&quot;&gt;&lt;property id=&quot;20148&quot; value=&quot;5&quot;/&gt;&lt;property id=&quot;20300&quot; value=&quot;Slide 10 - &amp;quot;Task 7 – Excel Sales Spreadsheet&amp;quot;&quot;/&gt;&lt;property id=&quot;20307&quot; value=&quot;294&quot;/&gt;&lt;/object&gt;&lt;object type=&quot;3&quot; unique_id=&quot;10056&quot;&gt;&lt;property id=&quot;20148&quot; value=&quot;5&quot;/&gt;&lt;property id=&quot;20300&quot; value=&quot;Slide 11 - &amp;quot;Task 8 – Excel Sales Spreadsheet&amp;quot;&quot;/&gt;&lt;property id=&quot;20307&quot; value=&quot;295&quot;/&gt;&lt;/object&gt;&lt;object type=&quot;3&quot; unique_id=&quot;10057&quot;&gt;&lt;property id=&quot;20148&quot; value=&quot;5&quot;/&gt;&lt;property id=&quot;20300&quot; value=&quot;Slide 12 - &amp;quot;Excel Tutorials – Click to View&amp;quot;&quot;/&gt;&lt;property id=&quot;20307&quot; value=&quot;332&quot;/&gt;&lt;/object&gt;&lt;object type=&quot;3&quot; unique_id=&quot;10058&quot;&gt;&lt;property id=&quot;20148&quot; value=&quot;5&quot;/&gt;&lt;property id=&quot;20300&quot; value=&quot;Slide 13 - &amp;quot;Excel Sales – Assessment (St/Ex/Ad)&amp;quot;&quot;/&gt;&lt;property id=&quot;20307&quot; value=&quot;297&quot;/&gt;&lt;/object&gt;&lt;object type=&quot;3&quot; unique_id=&quot;10059&quot;&gt;&lt;property id=&quot;20148&quot; value=&quot;5&quot;/&gt;&lt;property id=&quot;20300&quot; value=&quot;Slide 14 - &amp;quot;Excel Bookings Scenario&amp;quot;&quot;/&gt;&lt;property id=&quot;20307&quot; value=&quot;299&quot;/&gt;&lt;/object&gt;&lt;object type=&quot;3&quot; unique_id=&quot;10060&quot;&gt;&lt;property id=&quot;20148&quot; value=&quot;5&quot;/&gt;&lt;property id=&quot;20300&quot; value=&quot;Slide 15 - &amp;quot;Task 1 – Excel Bookings Spreadsheet&amp;quot;&quot;/&gt;&lt;property id=&quot;20307&quot; value=&quot;300&quot;/&gt;&lt;/object&gt;&lt;object type=&quot;3&quot; unique_id=&quot;10061&quot;&gt;&lt;property id=&quot;20148&quot; value=&quot;5&quot;/&gt;&lt;property id=&quot;20300&quot; value=&quot;Slide 16 - &amp;quot;Task 2 – Excel Bookings Spreadsheet&amp;quot;&quot;/&gt;&lt;property id=&quot;20307&quot; value=&quot;301&quot;/&gt;&lt;/object&gt;&lt;object type=&quot;3&quot; unique_id=&quot;10062&quot;&gt;&lt;property id=&quot;20148&quot; value=&quot;5&quot;/&gt;&lt;property id=&quot;20300&quot; value=&quot;Slide 17 - &amp;quot;Task 3 – Excel Bookings Spreadsheet&amp;quot;&quot;/&gt;&lt;property id=&quot;20307&quot; value=&quot;302&quot;/&gt;&lt;/object&gt;&lt;object type=&quot;3&quot; unique_id=&quot;10063&quot;&gt;&lt;property id=&quot;20148&quot; value=&quot;5&quot;/&gt;&lt;property id=&quot;20300&quot; value=&quot;Slide 18 - &amp;quot;Task 4 – Excel Bookings Spreadsheet&amp;quot;&quot;/&gt;&lt;property id=&quot;20307&quot; value=&quot;309&quot;/&gt;&lt;/object&gt;&lt;object type=&quot;3&quot; unique_id=&quot;10064&quot;&gt;&lt;property id=&quot;20148&quot; value=&quot;5&quot;/&gt;&lt;property id=&quot;20300&quot; value=&quot;Slide 19 - &amp;quot;Task 5 – Excel Bookings Spreadsheet&amp;quot;&quot;/&gt;&lt;property id=&quot;20307&quot; value=&quot;304&quot;/&gt;&lt;/object&gt;&lt;object type=&quot;3&quot; unique_id=&quot;10065&quot;&gt;&lt;property id=&quot;20148&quot; value=&quot;5&quot;/&gt;&lt;property id=&quot;20300&quot; value=&quot;Slide 20 - &amp;quot;Task 6 – Excel Bookings Spreadsheet&amp;quot;&quot;/&gt;&lt;property id=&quot;20307&quot; value=&quot;305&quot;/&gt;&lt;/object&gt;&lt;object type=&quot;3&quot; unique_id=&quot;10066&quot;&gt;&lt;property id=&quot;20148&quot; value=&quot;5&quot;/&gt;&lt;property id=&quot;20300&quot; value=&quot;Slide 21 - &amp;quot;Task 7 – Excel Bookings Spreadsheet&amp;quot;&quot;/&gt;&lt;property id=&quot;20307&quot; value=&quot;306&quot;/&gt;&lt;/object&gt;&lt;object type=&quot;3&quot; unique_id=&quot;10067&quot;&gt;&lt;property id=&quot;20148&quot; value=&quot;5&quot;/&gt;&lt;property id=&quot;20300&quot; value=&quot;Slide 22 - &amp;quot;Task 8 – Excel Bookings Spreadsheet&amp;quot;&quot;/&gt;&lt;property id=&quot;20307&quot; value=&quot;307&quot;/&gt;&lt;/object&gt;&lt;object type=&quot;3&quot; unique_id=&quot;10068&quot;&gt;&lt;property id=&quot;20148&quot; value=&quot;5&quot;/&gt;&lt;property id=&quot;20300&quot; value=&quot;Slide 23 - &amp;quot;Excel Tutorials – Click to View&amp;quot;&quot;/&gt;&lt;property id=&quot;20307&quot; value=&quot;334&quot;/&gt;&lt;/object&gt;&lt;object type=&quot;3&quot; unique_id=&quot;10069&quot;&gt;&lt;property id=&quot;20148&quot; value=&quot;5&quot;/&gt;&lt;property id=&quot;20300&quot; value=&quot;Slide 24 - &amp;quot;Excel Bookings – Assessment (St/Ex/Ad)&amp;quot;&quot;/&gt;&lt;property id=&quot;20307&quot; value=&quot;308&quot;/&gt;&lt;/object&gt;&lt;object type=&quot;3&quot; unique_id=&quot;10070&quot;&gt;&lt;property id=&quot;20148&quot; value=&quot;5&quot;/&gt;&lt;property id=&quot;20300&quot; value=&quot;Slide 25 - &amp;quot;Graphics Scenario&amp;quot;&quot;/&gt;&lt;property id=&quot;20307&quot; value=&quot;310&quot;/&gt;&lt;/object&gt;&lt;object type=&quot;3&quot; unique_id=&quot;10071&quot;&gt;&lt;property id=&quot;20148&quot; value=&quot;5&quot;/&gt;&lt;property id=&quot;20300&quot; value=&quot;Slide 26 - &amp;quot;Task 1 – Bitmap Montage&amp;quot;&quot;/&gt;&lt;property id=&quot;20307&quot; value=&quot;311&quot;/&gt;&lt;/object&gt;&lt;object type=&quot;3&quot; unique_id=&quot;10072&quot;&gt;&lt;property id=&quot;20148&quot; value=&quot;5&quot;/&gt;&lt;property id=&quot;20300&quot; value=&quot;Slide 27 - &amp;quot;Task 2 – Bitmap Montage&amp;quot;&quot;/&gt;&lt;property id=&quot;20307&quot; value=&quot;312&quot;/&gt;&lt;/object&gt;&lt;object type=&quot;3&quot; unique_id=&quot;10073&quot;&gt;&lt;property id=&quot;20148&quot; value=&quot;5&quot;/&gt;&lt;property id=&quot;20300&quot; value=&quot;Slide 28 - &amp;quot;Task 3 – Bitmap Montage&amp;quot;&quot;/&gt;&lt;property id=&quot;20307&quot; value=&quot;313&quot;/&gt;&lt;/object&gt;&lt;object type=&quot;3&quot; unique_id=&quot;10074&quot;&gt;&lt;property id=&quot;20148&quot; value=&quot;5&quot;/&gt;&lt;property id=&quot;20300&quot; value=&quot;Slide 29 - &amp;quot;Task 4 – Bitmap Montage&amp;quot;&quot;/&gt;&lt;property id=&quot;20307&quot; value=&quot;314&quot;/&gt;&lt;/object&gt;&lt;object type=&quot;3&quot; unique_id=&quot;10075&quot;&gt;&lt;property id=&quot;20148&quot; value=&quot;5&quot;/&gt;&lt;property id=&quot;20300&quot; value=&quot;Slide 30 - &amp;quot;Task 5 – Vector Map&amp;quot;&quot;/&gt;&lt;property id=&quot;20307&quot; value=&quot;315&quot;/&gt;&lt;/object&gt;&lt;object type=&quot;3&quot; unique_id=&quot;10076&quot;&gt;&lt;property id=&quot;20148&quot; value=&quot;5&quot;/&gt;&lt;property id=&quot;20300&quot; value=&quot;Slide 31 - &amp;quot;Task 6 – Vector Map&amp;quot;&quot;/&gt;&lt;property id=&quot;20307&quot; value=&quot;316&quot;/&gt;&lt;/object&gt;&lt;object type=&quot;3&quot; unique_id=&quot;10077&quot;&gt;&lt;property id=&quot;20148&quot; value=&quot;5&quot;/&gt;&lt;property id=&quot;20300&quot; value=&quot;Slide 32 - &amp;quot;Task 7 – Vector Map&amp;quot;&quot;/&gt;&lt;property id=&quot;20307&quot; value=&quot;317&quot;/&gt;&lt;/object&gt;&lt;object type=&quot;3&quot; unique_id=&quot;10078&quot;&gt;&lt;property id=&quot;20148&quot; value=&quot;5&quot;/&gt;&lt;property id=&quot;20300&quot; value=&quot;Slide 33 - &amp;quot;Task 8 – Graphics&amp;quot;&quot;/&gt;&lt;property id=&quot;20307&quot; value=&quot;318&quot;/&gt;&lt;/object&gt;&lt;object type=&quot;3&quot; unique_id=&quot;10079&quot;&gt;&lt;property id=&quot;20148&quot; value=&quot;5&quot;/&gt;&lt;property id=&quot;20300&quot; value=&quot;Slide 34 - &amp;quot;Task 9 – Graphics&amp;quot;&quot;/&gt;&lt;property id=&quot;20307&quot; value=&quot;321&quot;/&gt;&lt;/object&gt;&lt;object type=&quot;3&quot; unique_id=&quot;10080&quot;&gt;&lt;property id=&quot;20148&quot; value=&quot;5&quot;/&gt;&lt;property id=&quot;20300&quot; value=&quot;Slide 35 - &amp;quot;Graphics – Assessment (St/Ex/Ad)&amp;quot;&quot;/&gt;&lt;property id=&quot;20307&quot; value=&quot;319&quot;/&gt;&lt;/object&gt;&lt;object type=&quot;3&quot; unique_id=&quot;10081&quot;&gt;&lt;property id=&quot;20148&quot; value=&quot;5&quot;/&gt;&lt;property id=&quot;20300&quot; value=&quot;Slide 36 - &amp;quot;E-Safety Scenario&amp;quot;&quot;/&gt;&lt;property id=&quot;20307&quot; value=&quot;322&quot;/&gt;&lt;/object&gt;&lt;object type=&quot;3&quot; unique_id=&quot;10082&quot;&gt;&lt;property id=&quot;20148&quot; value=&quot;5&quot;/&gt;&lt;property id=&quot;20300&quot; value=&quot;Slide 37 - &amp;quot;Task 1 – E-Safety&amp;quot;&quot;/&gt;&lt;property id=&quot;20307&quot; value=&quot;323&quot;/&gt;&lt;/object&gt;&lt;object type=&quot;3&quot; unique_id=&quot;10083&quot;&gt;&lt;property id=&quot;20148&quot; value=&quot;5&quot;/&gt;&lt;property id=&quot;20300&quot; value=&quot;Slide 38 - &amp;quot;Task 2 – E-Safety&amp;quot;&quot;/&gt;&lt;property id=&quot;20307&quot; value=&quot;324&quot;/&gt;&lt;/object&gt;&lt;object type=&quot;3&quot; unique_id=&quot;10084&quot;&gt;&lt;property id=&quot;20148&quot; value=&quot;5&quot;/&gt;&lt;property id=&quot;20300&quot; value=&quot;Slide 39 - &amp;quot;Task 3 – E-Safety&amp;quot;&quot;/&gt;&lt;property id=&quot;20307&quot; value=&quot;325&quot;/&gt;&lt;/object&gt;&lt;object type=&quot;3&quot; unique_id=&quot;10085&quot;&gt;&lt;property id=&quot;20148&quot; value=&quot;5&quot;/&gt;&lt;property id=&quot;20300&quot; value=&quot;Slide 40 - &amp;quot;Task 4 – E-Safety&amp;quot;&quot;/&gt;&lt;property id=&quot;20307&quot; value=&quot;326&quot;/&gt;&lt;/object&gt;&lt;object type=&quot;3&quot; unique_id=&quot;10086&quot;&gt;&lt;property id=&quot;20148&quot; value=&quot;5&quot;/&gt;&lt;property id=&quot;20300&quot; value=&quot;Slide 41 - &amp;quot;Task 5 – E-Safety&amp;quot;&quot;/&gt;&lt;property id=&quot;20307&quot; value=&quot;327&quot;/&gt;&lt;/object&gt;&lt;object type=&quot;3&quot; unique_id=&quot;10087&quot;&gt;&lt;property id=&quot;20148&quot; value=&quot;5&quot;/&gt;&lt;property id=&quot;20300&quot; value=&quot;Slide 42 - &amp;quot;Task 6 – E-Safety&amp;quot;&quot;/&gt;&lt;property id=&quot;20307&quot; value=&quot;328&quot;/&gt;&lt;/object&gt;&lt;object type=&quot;3&quot; unique_id=&quot;10088&quot;&gt;&lt;property id=&quot;20148&quot; value=&quot;5&quot;/&gt;&lt;property id=&quot;20300&quot; value=&quot;Slide 43 - &amp;quot;Task 7 – E-Safety&amp;quot;&quot;/&gt;&lt;property id=&quot;20307&quot; value=&quot;329&quot;/&gt;&lt;/object&gt;&lt;object type=&quot;3&quot; unique_id=&quot;10089&quot;&gt;&lt;property id=&quot;20148&quot; value=&quot;5&quot;/&gt;&lt;property id=&quot;20300&quot; value=&quot;Slide 44 - &amp;quot;E-Safety – Assessment (St/Ex/Ad)&amp;quot;&quot;/&gt;&lt;property id=&quot;20307&quot; value=&quot;331&quot;/&gt;&lt;/object&gt;&lt;/object&gt;&lt;object type=&quot;8&quot; unique_id=&quot;10135&quot;&gt;&lt;/object&gt;&lt;/object&gt;&lt;/database&gt;"/>
  <p:tag name="SECTOMILLISECCONVERTED" val="1"/>
  <p:tag name="ISPRING_RESOURCE_PATHS_HASH_2" val="08f788787bcb7a4d543d064184e3ed8f8a1ad1a"/>
  <p:tag name="ISPRING_PRESENTATION_TITLE" val="LO2a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nderoth">
  <a:themeElements>
    <a:clrScheme name="Custom 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A0AEC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03C8A099435F469B82EC500073A18D" ma:contentTypeVersion="0" ma:contentTypeDescription="Create a new document." ma:contentTypeScope="" ma:versionID="db11316f7499926a5aef36baba7827a0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76DD945F-B7B0-4691-A0D0-E2EAD6DA23B3}">
  <ds:schemaRefs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E5A8F797-114D-47DC-A43E-E9D7D887189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16A05FF-1C8D-47AA-A52A-FF79015719B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Enderoth</Template>
  <TotalTime>51011</TotalTime>
  <Words>619</Words>
  <Application>Microsoft Office PowerPoint</Application>
  <PresentationFormat>On-screen Show (4:3)</PresentationFormat>
  <Paragraphs>87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Lucida Sans Unicode</vt:lpstr>
      <vt:lpstr>Verdana</vt:lpstr>
      <vt:lpstr>Wingdings 2</vt:lpstr>
      <vt:lpstr>Wingdings 3</vt:lpstr>
      <vt:lpstr>Enderoth</vt:lpstr>
      <vt:lpstr>PowerPoint Presentation</vt:lpstr>
      <vt:lpstr>2.2 – Demand and Supply</vt:lpstr>
      <vt:lpstr>2.2 – Demand and Supply</vt:lpstr>
      <vt:lpstr>2.2 – Demand and Supply</vt:lpstr>
      <vt:lpstr>2.2 – Demand and Supply</vt:lpstr>
      <vt:lpstr>2.3 – Price Elasticity</vt:lpstr>
      <vt:lpstr>2.3 – Price Elasticity</vt:lpstr>
      <vt:lpstr>2.3 – Price Elasticity</vt:lpstr>
      <vt:lpstr>2.3 – Price Elasticity</vt:lpstr>
      <vt:lpstr>2.3 – Price Elasticity</vt:lpstr>
      <vt:lpstr>2.3 – Price Elasticity</vt:lpstr>
      <vt:lpstr>2.4 – Market Failure</vt:lpstr>
      <vt:lpstr>2.4 – Market Failure</vt:lpstr>
      <vt:lpstr>2.4 – Market Failure</vt:lpstr>
      <vt:lpstr>2.4 – Market Failure</vt:lpstr>
      <vt:lpstr>2.4 – Market Failure</vt:lpstr>
      <vt:lpstr>2.4 – Market Failure</vt:lpstr>
      <vt:lpstr>2.4 – Market Failure</vt:lpstr>
    </vt:vector>
  </TitlesOfParts>
  <Company>Brooke Weston CTC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LO2a</dc:title>
  <dc:subject>eBusiness</dc:subject>
  <dc:creator>Enderoth</dc:creator>
  <cp:lastModifiedBy>Stephen Rafferty</cp:lastModifiedBy>
  <cp:revision>1667</cp:revision>
  <cp:lastPrinted>2014-01-22T18:25:48Z</cp:lastPrinted>
  <dcterms:created xsi:type="dcterms:W3CDTF">2008-03-12T11:01:44Z</dcterms:created>
  <dcterms:modified xsi:type="dcterms:W3CDTF">2018-08-03T18:12:37Z</dcterms:modified>
  <cp:category>Unit 01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0x0101006303C8A099435F469B82EC500073A18D</vt:lpwstr>
  </property>
  <property fmtid="{D5CDD505-2E9C-101B-9397-08002B2CF9AE}" pid="3" name="Unit">
    <vt:lpwstr>U1</vt:lpwstr>
  </property>
</Properties>
</file>